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D127CC-A011-448B-9EA2-53B1F7AC95A7}" styleName="Table_0">
    <a:wholeTbl>
      <a:tcTxStyle>
        <a:schemeClr val="dk1"/>
        <a:latin typeface="Calibri"/>
        <a:ea typeface="Calibri"/>
        <a:cs typeface="Calibri"/>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Style>
        <a:tcBdr/>
        <a:fill>
          <a:solidFill>
            <a:srgbClr val="CFD7E7"/>
          </a:solidFill>
        </a:fill>
      </a:tcStyle>
    </a:band1H>
    <a:band2H>
      <a:tcStyle>
        <a:tcBdr/>
      </a:tcStyle>
    </a:band2H>
    <a:band1V>
      <a:tcStyle>
        <a:tcBdr/>
        <a:fill>
          <a:solidFill>
            <a:srgbClr val="CFD7E7"/>
          </a:solidFill>
        </a:fill>
      </a:tcStyle>
    </a:band1V>
    <a:band2V>
      <a:tcStyle>
        <a:tcBdr/>
      </a:tcStyle>
    </a:band2V>
    <a:lastCol>
      <a:tcTxStyle b="on">
        <a:schemeClr val="lt1"/>
        <a:latin typeface="Calibri"/>
        <a:ea typeface="Calibri"/>
        <a:cs typeface="Calibri"/>
      </a:tcTxStyle>
      <a:tcStyle>
        <a:tcBdr/>
        <a:fill>
          <a:solidFill>
            <a:schemeClr val="accent1"/>
          </a:solidFill>
        </a:fill>
      </a:tcStyle>
    </a:lastCol>
    <a:firstCol>
      <a:tcTxStyle b="on">
        <a:schemeClr val="lt1"/>
        <a:latin typeface="Calibri"/>
        <a:ea typeface="Calibri"/>
        <a:cs typeface="Calibri"/>
      </a:tcTxStyle>
      <a:tcStyle>
        <a:tcBdr/>
        <a:fill>
          <a:solidFill>
            <a:schemeClr val="accent1"/>
          </a:solidFill>
        </a:fill>
      </a:tcStyle>
    </a:firstCol>
    <a:lastRow>
      <a:tcTxStyle b="on">
        <a:schemeClr val="lt1"/>
        <a:latin typeface="Calibri"/>
        <a:ea typeface="Calibri"/>
        <a:cs typeface="Calibri"/>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schemeClr val="lt1"/>
        <a:latin typeface="Calibri"/>
        <a:ea typeface="Calibri"/>
        <a:cs typeface="Calibri"/>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4720"/>
  </p:normalViewPr>
  <p:slideViewPr>
    <p:cSldViewPr snapToGrid="0">
      <p:cViewPr>
        <p:scale>
          <a:sx n="114" d="100"/>
          <a:sy n="114" d="100"/>
        </p:scale>
        <p:origin x="4856" y="2280"/>
      </p:cViewPr>
      <p:guideLst>
        <p:guide orient="horz" pos="2165"/>
        <p:guide pos="38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US" sz="1000">
                <a:latin typeface="Arial" panose="020B0604020202090204"/>
                <a:ea typeface="Arial" panose="020B0604020202090204"/>
                <a:cs typeface="Arial" panose="020B0604020202090204"/>
                <a:sym typeface="Arial" panose="020B0604020202090204"/>
              </a:rPr>
              <a:t>Hi every one, our group project is analyze the realtionship between direct marketing campagins and subcribing term deposit</a:t>
            </a:r>
            <a:endParaRPr sz="1000">
              <a:latin typeface="Arial" panose="020B0604020202090204"/>
              <a:ea typeface="Arial" panose="020B0604020202090204"/>
              <a:cs typeface="Arial" panose="020B0604020202090204"/>
              <a:sym typeface="Arial" panose="020B0604020202090204"/>
            </a:endParaRPr>
          </a:p>
          <a:p>
            <a:pPr marL="0" lvl="0" indent="0" algn="l" rtl="0">
              <a:spcBef>
                <a:spcPts val="0"/>
              </a:spcBef>
              <a:spcAft>
                <a:spcPts val="0"/>
              </a:spcAft>
              <a:buNone/>
            </a:pPr>
          </a:p>
        </p:txBody>
      </p:sp>
      <p:sp>
        <p:nvSpPr>
          <p:cNvPr id="90" name="Google Shape;9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4"/>
        <p:cNvGrpSpPr/>
        <p:nvPr/>
      </p:nvGrpSpPr>
      <p:grpSpPr>
        <a:xfrm>
          <a:off x="0" y="0"/>
          <a:ext cx="0" cy="0"/>
          <a:chOff x="0" y="0"/>
          <a:chExt cx="0" cy="0"/>
        </a:xfrm>
      </p:grpSpPr>
      <p:sp>
        <p:nvSpPr>
          <p:cNvPr id="315" name="Google Shape;31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6" name="Google Shape;31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5"/>
        <p:cNvGrpSpPr/>
        <p:nvPr/>
      </p:nvGrpSpPr>
      <p:grpSpPr>
        <a:xfrm>
          <a:off x="0" y="0"/>
          <a:ext cx="0" cy="0"/>
          <a:chOff x="0" y="0"/>
          <a:chExt cx="0" cy="0"/>
        </a:xfrm>
      </p:grpSpPr>
      <p:sp>
        <p:nvSpPr>
          <p:cNvPr id="326" name="Google Shape;32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US" sz="1000">
                <a:latin typeface="Arial" panose="020B0604020202090204"/>
                <a:ea typeface="Arial" panose="020B0604020202090204"/>
                <a:cs typeface="Arial" panose="020B0604020202090204"/>
                <a:sym typeface="Arial" panose="020B0604020202090204"/>
              </a:rPr>
              <a:t>From the correlation matrix, we find that the correlation between previous and pdays is the highest. However, it is still not high enough. In this way, we decided to keep all the attributes.</a:t>
            </a:r>
            <a:endParaRPr sz="1000">
              <a:latin typeface="Arial" panose="020B0604020202090204"/>
              <a:ea typeface="Arial" panose="020B0604020202090204"/>
              <a:cs typeface="Arial" panose="020B0604020202090204"/>
              <a:sym typeface="Arial" panose="020B0604020202090204"/>
            </a:endParaRPr>
          </a:p>
          <a:p>
            <a:pPr marL="0" lvl="0" indent="0" algn="l" rtl="0">
              <a:spcBef>
                <a:spcPts val="0"/>
              </a:spcBef>
              <a:spcAft>
                <a:spcPts val="0"/>
              </a:spcAft>
              <a:buNone/>
            </a:pPr>
          </a:p>
        </p:txBody>
      </p:sp>
      <p:sp>
        <p:nvSpPr>
          <p:cNvPr id="328" name="Google Shape;32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6"/>
        <p:cNvGrpSpPr/>
        <p:nvPr/>
      </p:nvGrpSpPr>
      <p:grpSpPr>
        <a:xfrm>
          <a:off x="0" y="0"/>
          <a:ext cx="0" cy="0"/>
          <a:chOff x="0" y="0"/>
          <a:chExt cx="0" cy="0"/>
        </a:xfrm>
      </p:grpSpPr>
      <p:sp>
        <p:nvSpPr>
          <p:cNvPr id="337" name="Google Shape;33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9" name="Google Shape;339;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1"/>
        <p:cNvGrpSpPr/>
        <p:nvPr/>
      </p:nvGrpSpPr>
      <p:grpSpPr>
        <a:xfrm>
          <a:off x="0" y="0"/>
          <a:ext cx="0" cy="0"/>
          <a:chOff x="0" y="0"/>
          <a:chExt cx="0" cy="0"/>
        </a:xfrm>
      </p:grpSpPr>
      <p:sp>
        <p:nvSpPr>
          <p:cNvPr id="372" name="Google Shape;37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4" name="Google Shape;37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6"/>
        <p:cNvGrpSpPr/>
        <p:nvPr/>
      </p:nvGrpSpPr>
      <p:grpSpPr>
        <a:xfrm>
          <a:off x="0" y="0"/>
          <a:ext cx="0" cy="0"/>
          <a:chOff x="0" y="0"/>
          <a:chExt cx="0" cy="0"/>
        </a:xfrm>
      </p:grpSpPr>
      <p:sp>
        <p:nvSpPr>
          <p:cNvPr id="397" name="Google Shape;3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9" name="Google Shape;39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0"/>
        <p:cNvGrpSpPr/>
        <p:nvPr/>
      </p:nvGrpSpPr>
      <p:grpSpPr>
        <a:xfrm>
          <a:off x="0" y="0"/>
          <a:ext cx="0" cy="0"/>
          <a:chOff x="0" y="0"/>
          <a:chExt cx="0" cy="0"/>
        </a:xfrm>
      </p:grpSpPr>
      <p:sp>
        <p:nvSpPr>
          <p:cNvPr id="421" name="Google Shape;42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22" name="Google Shape;42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1"/>
        <p:cNvGrpSpPr/>
        <p:nvPr/>
      </p:nvGrpSpPr>
      <p:grpSpPr>
        <a:xfrm>
          <a:off x="0" y="0"/>
          <a:ext cx="0" cy="0"/>
          <a:chOff x="0" y="0"/>
          <a:chExt cx="0" cy="0"/>
        </a:xfrm>
      </p:grpSpPr>
      <p:sp>
        <p:nvSpPr>
          <p:cNvPr id="432" name="Google Shape;43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3" name="Google Shape;43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2"/>
        <p:cNvGrpSpPr/>
        <p:nvPr/>
      </p:nvGrpSpPr>
      <p:grpSpPr>
        <a:xfrm>
          <a:off x="0" y="0"/>
          <a:ext cx="0" cy="0"/>
          <a:chOff x="0" y="0"/>
          <a:chExt cx="0" cy="0"/>
        </a:xfrm>
      </p:grpSpPr>
      <p:sp>
        <p:nvSpPr>
          <p:cNvPr id="463" name="Google Shape;46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64" name="Google Shape;46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1"/>
        <p:cNvGrpSpPr/>
        <p:nvPr/>
      </p:nvGrpSpPr>
      <p:grpSpPr>
        <a:xfrm>
          <a:off x="0" y="0"/>
          <a:ext cx="0" cy="0"/>
          <a:chOff x="0" y="0"/>
          <a:chExt cx="0" cy="0"/>
        </a:xfrm>
      </p:grpSpPr>
      <p:sp>
        <p:nvSpPr>
          <p:cNvPr id="482" name="Google Shape;482;g105f27f06ac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83" name="Google Shape;483;g105f27f06ac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4"/>
        <p:cNvGrpSpPr/>
        <p:nvPr/>
      </p:nvGrpSpPr>
      <p:grpSpPr>
        <a:xfrm>
          <a:off x="0" y="0"/>
          <a:ext cx="0" cy="0"/>
          <a:chOff x="0" y="0"/>
          <a:chExt cx="0" cy="0"/>
        </a:xfrm>
      </p:grpSpPr>
      <p:sp>
        <p:nvSpPr>
          <p:cNvPr id="495" name="Google Shape;495;g1060fb7b725_1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96" name="Google Shape;496;g1060fb7b725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US" sz="1000">
                <a:latin typeface="Arial" panose="020B0604020202090204"/>
                <a:ea typeface="Arial" panose="020B0604020202090204"/>
                <a:cs typeface="Arial" panose="020B0604020202090204"/>
                <a:sym typeface="Arial" panose="020B0604020202090204"/>
              </a:rPr>
              <a:t>First we will introduce our project summary and objective</a:t>
            </a:r>
            <a:endParaRPr sz="1000">
              <a:latin typeface="Arial" panose="020B0604020202090204"/>
              <a:ea typeface="Arial" panose="020B0604020202090204"/>
              <a:cs typeface="Arial" panose="020B0604020202090204"/>
              <a:sym typeface="Arial" panose="020B0604020202090204"/>
            </a:endParaRPr>
          </a:p>
          <a:p>
            <a:pPr marL="0" lvl="0" indent="0" algn="l" rtl="0">
              <a:spcBef>
                <a:spcPts val="0"/>
              </a:spcBef>
              <a:spcAft>
                <a:spcPts val="0"/>
              </a:spcAft>
              <a:buNone/>
            </a:pPr>
          </a:p>
        </p:txBody>
      </p:sp>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6"/>
        <p:cNvGrpSpPr/>
        <p:nvPr/>
      </p:nvGrpSpPr>
      <p:grpSpPr>
        <a:xfrm>
          <a:off x="0" y="0"/>
          <a:ext cx="0" cy="0"/>
          <a:chOff x="0" y="0"/>
          <a:chExt cx="0" cy="0"/>
        </a:xfrm>
      </p:grpSpPr>
      <p:sp>
        <p:nvSpPr>
          <p:cNvPr id="507" name="Google Shape;50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US" sz="1000">
                <a:latin typeface="Arial" panose="020B0604020202090204"/>
                <a:ea typeface="Arial" panose="020B0604020202090204"/>
                <a:cs typeface="Arial" panose="020B0604020202090204"/>
                <a:sym typeface="Arial" panose="020B0604020202090204"/>
              </a:rPr>
              <a:t>For the decision tree model, Duration is the most important factor.</a:t>
            </a:r>
            <a:endParaRPr sz="1000">
              <a:latin typeface="Arial" panose="020B0604020202090204"/>
              <a:ea typeface="Arial" panose="020B0604020202090204"/>
              <a:cs typeface="Arial" panose="020B0604020202090204"/>
              <a:sym typeface="Arial" panose="020B0604020202090204"/>
            </a:endParaRPr>
          </a:p>
          <a:p>
            <a:pPr marL="0" lvl="0" indent="0" algn="l" rtl="0">
              <a:lnSpc>
                <a:spcPct val="115000"/>
              </a:lnSpc>
              <a:spcBef>
                <a:spcPts val="0"/>
              </a:spcBef>
              <a:spcAft>
                <a:spcPts val="0"/>
              </a:spcAft>
              <a:buClr>
                <a:schemeClr val="dk1"/>
              </a:buClr>
              <a:buSzPts val="1100"/>
              <a:buFont typeface="Arial" panose="020B0604020202090204"/>
              <a:buNone/>
            </a:pPr>
            <a:r>
              <a:rPr lang="en-US" sz="1000">
                <a:latin typeface="Arial" panose="020B0604020202090204"/>
                <a:ea typeface="Arial" panose="020B0604020202090204"/>
                <a:cs typeface="Arial" panose="020B0604020202090204"/>
                <a:sym typeface="Arial" panose="020B0604020202090204"/>
              </a:rPr>
              <a:t>If the duration is greater than 830 then the customer would have a higher possibility to subscribe the term deposit. More over the poutcome is also an important factor, if the contact duration is not long enough, but the customer has subscribed a term deposit before. The customer would have a high possibility to subscribe a term deposit in this campaign.</a:t>
            </a:r>
            <a:endParaRPr sz="1000">
              <a:latin typeface="Arial" panose="020B0604020202090204"/>
              <a:ea typeface="Arial" panose="020B0604020202090204"/>
              <a:cs typeface="Arial" panose="020B0604020202090204"/>
              <a:sym typeface="Arial" panose="020B0604020202090204"/>
            </a:endParaRPr>
          </a:p>
          <a:p>
            <a:pPr marL="0" lvl="0" indent="0" algn="l" rtl="0">
              <a:spcBef>
                <a:spcPts val="0"/>
              </a:spcBef>
              <a:spcAft>
                <a:spcPts val="0"/>
              </a:spcAft>
              <a:buNone/>
            </a:pPr>
          </a:p>
        </p:txBody>
      </p:sp>
      <p:sp>
        <p:nvSpPr>
          <p:cNvPr id="508" name="Google Shape;50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6"/>
        <p:cNvGrpSpPr/>
        <p:nvPr/>
      </p:nvGrpSpPr>
      <p:grpSpPr>
        <a:xfrm>
          <a:off x="0" y="0"/>
          <a:ext cx="0" cy="0"/>
          <a:chOff x="0" y="0"/>
          <a:chExt cx="0" cy="0"/>
        </a:xfrm>
      </p:grpSpPr>
      <p:sp>
        <p:nvSpPr>
          <p:cNvPr id="527" name="Google Shape;52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28" name="Google Shape;52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7"/>
        <p:cNvGrpSpPr/>
        <p:nvPr/>
      </p:nvGrpSpPr>
      <p:grpSpPr>
        <a:xfrm>
          <a:off x="0" y="0"/>
          <a:ext cx="0" cy="0"/>
          <a:chOff x="0" y="0"/>
          <a:chExt cx="0" cy="0"/>
        </a:xfrm>
      </p:grpSpPr>
      <p:sp>
        <p:nvSpPr>
          <p:cNvPr id="538" name="Google Shape;538;g105f27f06ac_1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05f27f06ac_1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40" name="Google Shape;540;g105f27f06ac_1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90204"/>
              <a:buNone/>
            </a:pPr>
            <a:fld id="{00000000-1234-1234-1234-123412341234}"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2"/>
        <p:cNvGrpSpPr/>
        <p:nvPr/>
      </p:nvGrpSpPr>
      <p:grpSpPr>
        <a:xfrm>
          <a:off x="0" y="0"/>
          <a:ext cx="0" cy="0"/>
          <a:chOff x="0" y="0"/>
          <a:chExt cx="0" cy="0"/>
        </a:xfrm>
      </p:grpSpPr>
      <p:sp>
        <p:nvSpPr>
          <p:cNvPr id="553" name="Google Shape;553;g105f27f06ac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05f27f06ac_1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55" name="Google Shape;555;g105f27f06ac_1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90204"/>
              <a:buNone/>
            </a:pPr>
            <a:fld id="{00000000-1234-1234-1234-123412341234}"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6"/>
        <p:cNvGrpSpPr/>
        <p:nvPr/>
      </p:nvGrpSpPr>
      <p:grpSpPr>
        <a:xfrm>
          <a:off x="0" y="0"/>
          <a:ext cx="0" cy="0"/>
          <a:chOff x="0" y="0"/>
          <a:chExt cx="0" cy="0"/>
        </a:xfrm>
      </p:grpSpPr>
      <p:sp>
        <p:nvSpPr>
          <p:cNvPr id="567" name="Google Shape;56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68" name="Google Shape;56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5"/>
        <p:cNvGrpSpPr/>
        <p:nvPr/>
      </p:nvGrpSpPr>
      <p:grpSpPr>
        <a:xfrm>
          <a:off x="0" y="0"/>
          <a:ext cx="0" cy="0"/>
          <a:chOff x="0" y="0"/>
          <a:chExt cx="0" cy="0"/>
        </a:xfrm>
      </p:grpSpPr>
      <p:sp>
        <p:nvSpPr>
          <p:cNvPr id="576" name="Google Shape;576;g105f27f06ac_1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5f27f06ac_1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78" name="Google Shape;578;g105f27f06ac_1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90204"/>
              <a:buNone/>
            </a:pPr>
            <a:fld id="{00000000-1234-1234-1234-123412341234}"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9"/>
        <p:cNvGrpSpPr/>
        <p:nvPr/>
      </p:nvGrpSpPr>
      <p:grpSpPr>
        <a:xfrm>
          <a:off x="0" y="0"/>
          <a:ext cx="0" cy="0"/>
          <a:chOff x="0" y="0"/>
          <a:chExt cx="0" cy="0"/>
        </a:xfrm>
      </p:grpSpPr>
      <p:sp>
        <p:nvSpPr>
          <p:cNvPr id="590" name="Google Shape;590;g103cfa386aa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03cfa386aa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92" name="Google Shape;592;g103cfa386aa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90204"/>
              <a:buNone/>
            </a:pPr>
            <a:fld id="{00000000-1234-1234-1234-123412341234}"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2"/>
        <p:cNvGrpSpPr/>
        <p:nvPr/>
      </p:nvGrpSpPr>
      <p:grpSpPr>
        <a:xfrm>
          <a:off x="0" y="0"/>
          <a:ext cx="0" cy="0"/>
          <a:chOff x="0" y="0"/>
          <a:chExt cx="0" cy="0"/>
        </a:xfrm>
      </p:grpSpPr>
      <p:sp>
        <p:nvSpPr>
          <p:cNvPr id="603" name="Google Shape;60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04" name="Google Shape;60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3"/>
        <p:cNvGrpSpPr/>
        <p:nvPr/>
      </p:nvGrpSpPr>
      <p:grpSpPr>
        <a:xfrm>
          <a:off x="0" y="0"/>
          <a:ext cx="0" cy="0"/>
          <a:chOff x="0" y="0"/>
          <a:chExt cx="0" cy="0"/>
        </a:xfrm>
      </p:grpSpPr>
      <p:sp>
        <p:nvSpPr>
          <p:cNvPr id="614" name="Google Shape;61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15" name="Google Shape;61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1"/>
        <p:cNvGrpSpPr/>
        <p:nvPr/>
      </p:nvGrpSpPr>
      <p:grpSpPr>
        <a:xfrm>
          <a:off x="0" y="0"/>
          <a:ext cx="0" cy="0"/>
          <a:chOff x="0" y="0"/>
          <a:chExt cx="0" cy="0"/>
        </a:xfrm>
      </p:grpSpPr>
      <p:sp>
        <p:nvSpPr>
          <p:cNvPr id="622" name="Google Shape;62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23" name="Google Shape;62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US" sz="1000">
                <a:latin typeface="Arial" panose="020B0604020202090204"/>
                <a:ea typeface="Arial" panose="020B0604020202090204"/>
                <a:cs typeface="Arial" panose="020B0604020202090204"/>
                <a:sym typeface="Arial" panose="020B0604020202090204"/>
              </a:rPr>
              <a:t>We want to know the effectiveness of the direct marketing campaigns , and we want to have a basic prediction of our user portrait and help the company maximum flexibility and efficiency in the use of human resources.</a:t>
            </a:r>
            <a:endParaRPr sz="1000">
              <a:latin typeface="Arial" panose="020B0604020202090204"/>
              <a:ea typeface="Arial" panose="020B0604020202090204"/>
              <a:cs typeface="Arial" panose="020B0604020202090204"/>
              <a:sym typeface="Arial" panose="020B0604020202090204"/>
            </a:endParaRPr>
          </a:p>
          <a:p>
            <a:pPr marL="0" lvl="0" indent="0" algn="l" rtl="0">
              <a:spcBef>
                <a:spcPts val="0"/>
              </a:spcBef>
              <a:spcAft>
                <a:spcPts val="0"/>
              </a:spcAft>
              <a:buNone/>
            </a:p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5"/>
        <p:cNvGrpSpPr/>
        <p:nvPr/>
      </p:nvGrpSpPr>
      <p:grpSpPr>
        <a:xfrm>
          <a:off x="0" y="0"/>
          <a:ext cx="0" cy="0"/>
          <a:chOff x="0" y="0"/>
          <a:chExt cx="0" cy="0"/>
        </a:xfrm>
      </p:grpSpPr>
      <p:sp>
        <p:nvSpPr>
          <p:cNvPr id="126" name="Google Shape;12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US" sz="1000">
                <a:latin typeface="Arial" panose="020B0604020202090204"/>
                <a:ea typeface="Arial" panose="020B0604020202090204"/>
                <a:cs typeface="Arial" panose="020B0604020202090204"/>
                <a:sym typeface="Arial" panose="020B0604020202090204"/>
              </a:rPr>
              <a:t>The data we use is from a direct marketing campaigns of a Portuguese banking institution. The data we use have more than 40,000 observations. We have 7 numeric variabals and 9 categorical variables. The outcome variable is whether the customer subscribe a term deposit or not.</a:t>
            </a:r>
            <a:endParaRPr lang="en-US" sz="1000">
              <a:latin typeface="Arial" panose="020B0604020202090204"/>
              <a:ea typeface="Arial" panose="020B0604020202090204"/>
              <a:cs typeface="Arial" panose="020B0604020202090204"/>
              <a:sym typeface="Arial" panose="020B0604020202090204"/>
            </a:endParaRPr>
          </a:p>
          <a:p>
            <a:pPr marL="0" lvl="0" indent="0" algn="l" rtl="0">
              <a:spcBef>
                <a:spcPts val="0"/>
              </a:spcBef>
              <a:spcAft>
                <a:spcPts val="0"/>
              </a:spcAft>
              <a:buNone/>
            </a:pPr>
            <a:r>
              <a:rPr lang="en-US"/>
              <a:t># Dataset summmary</a:t>
            </a:r>
            <a:endParaRPr lang="en-US"/>
          </a:p>
          <a:p>
            <a:pPr marL="0" lvl="0" indent="0" algn="l" rtl="0">
              <a:spcBef>
                <a:spcPts val="0"/>
              </a:spcBef>
              <a:spcAft>
                <a:spcPts val="0"/>
              </a:spcAft>
              <a:buNone/>
            </a:pPr>
            <a:r>
              <a:rPr lang="en-US"/>
              <a:t>The data is related to direct marketing campaigns (phone calls) of a Portuguese banking institution. It consists of 41188 observations with 16 attributes including bank clients data, data related with the last contact of the current campaign, social and economic context attributes and other attributes. </a:t>
            </a:r>
            <a:endParaRPr lang="en-US"/>
          </a:p>
          <a:p>
            <a:pPr marL="0" lvl="0" indent="0" algn="l" rtl="0">
              <a:spcBef>
                <a:spcPts val="0"/>
              </a:spcBef>
              <a:spcAft>
                <a:spcPts val="0"/>
              </a:spcAft>
              <a:buNone/>
            </a:pPr>
          </a:p>
          <a:p>
            <a:pPr marL="0" lvl="0" indent="0" algn="l" rtl="0">
              <a:spcBef>
                <a:spcPts val="0"/>
              </a:spcBef>
              <a:spcAft>
                <a:spcPts val="0"/>
              </a:spcAft>
              <a:buNone/>
            </a:pPr>
            <a:r>
              <a:rPr lang="en-US"/>
              <a:t>## Input variables</a:t>
            </a:r>
            <a:endParaRPr lang="en-US"/>
          </a:p>
          <a:p>
            <a:pPr marL="0" lvl="0" indent="0" algn="l" rtl="0">
              <a:spcBef>
                <a:spcPts val="0"/>
              </a:spcBef>
              <a:spcAft>
                <a:spcPts val="0"/>
              </a:spcAft>
              <a:buNone/>
            </a:pPr>
            <a:r>
              <a:rPr lang="en-US"/>
              <a:t>### 7 Numeric variables:</a:t>
            </a:r>
            <a:endParaRPr lang="en-US"/>
          </a:p>
          <a:p>
            <a:pPr marL="0" lvl="0" indent="0" algn="l" rtl="0">
              <a:spcBef>
                <a:spcPts val="0"/>
              </a:spcBef>
              <a:spcAft>
                <a:spcPts val="0"/>
              </a:spcAft>
              <a:buNone/>
            </a:pPr>
            <a:r>
              <a:rPr lang="en-US"/>
              <a:t>age: the customers age </a:t>
            </a:r>
            <a:endParaRPr lang="en-US"/>
          </a:p>
          <a:p>
            <a:pPr marL="0" lvl="0" indent="0" algn="l" rtl="0">
              <a:spcBef>
                <a:spcPts val="0"/>
              </a:spcBef>
              <a:spcAft>
                <a:spcPts val="0"/>
              </a:spcAft>
              <a:buNone/>
            </a:pPr>
            <a:r>
              <a:rPr lang="en-US"/>
              <a:t>balance: the balance of the customers </a:t>
            </a:r>
            <a:endParaRPr lang="en-US"/>
          </a:p>
          <a:p>
            <a:pPr marL="0" lvl="0" indent="0" algn="l" rtl="0">
              <a:spcBef>
                <a:spcPts val="0"/>
              </a:spcBef>
              <a:spcAft>
                <a:spcPts val="0"/>
              </a:spcAft>
              <a:buNone/>
            </a:pPr>
            <a:r>
              <a:rPr lang="en-US"/>
              <a:t>duration: last contact duration, in seconds. </a:t>
            </a:r>
            <a:endParaRPr lang="en-US"/>
          </a:p>
          <a:p>
            <a:pPr marL="0" lvl="0" indent="0" algn="l" rtl="0">
              <a:spcBef>
                <a:spcPts val="0"/>
              </a:spcBef>
              <a:spcAft>
                <a:spcPts val="0"/>
              </a:spcAft>
              <a:buNone/>
            </a:pPr>
            <a:r>
              <a:rPr lang="en-US"/>
              <a:t>campaign: number of contacts performed during this campaign and for this client. </a:t>
            </a:r>
            <a:endParaRPr lang="en-US"/>
          </a:p>
          <a:p>
            <a:pPr marL="0" lvl="0" indent="0" algn="l" rtl="0">
              <a:spcBef>
                <a:spcPts val="0"/>
              </a:spcBef>
              <a:spcAft>
                <a:spcPts val="0"/>
              </a:spcAft>
              <a:buNone/>
            </a:pPr>
            <a:r>
              <a:rPr lang="en-US"/>
              <a:t>pdays: number of days that passed by after the client was last contacted from a previous campaign(-1 means client was not previously contacted) </a:t>
            </a:r>
            <a:endParaRPr lang="en-US"/>
          </a:p>
          <a:p>
            <a:pPr marL="0" lvl="0" indent="0" algn="l" rtl="0">
              <a:spcBef>
                <a:spcPts val="0"/>
              </a:spcBef>
              <a:spcAft>
                <a:spcPts val="0"/>
              </a:spcAft>
              <a:buNone/>
            </a:pPr>
            <a:r>
              <a:rPr lang="en-US"/>
              <a:t>previous: number of contacts performed before this campaign and for this client </a:t>
            </a:r>
            <a:endParaRPr lang="en-US"/>
          </a:p>
          <a:p>
            <a:pPr marL="0" lvl="0" indent="0" algn="l" rtl="0">
              <a:spcBef>
                <a:spcPts val="0"/>
              </a:spcBef>
              <a:spcAft>
                <a:spcPts val="0"/>
              </a:spcAft>
              <a:buNone/>
            </a:pPr>
            <a:r>
              <a:rPr lang="en-US"/>
              <a:t>day: last contact day of the month </a:t>
            </a:r>
            <a:endParaRPr lang="en-US"/>
          </a:p>
          <a:p>
            <a:pPr marL="0" lvl="0" indent="0" algn="l" rtl="0">
              <a:spcBef>
                <a:spcPts val="0"/>
              </a:spcBef>
              <a:spcAft>
                <a:spcPts val="0"/>
              </a:spcAft>
              <a:buNone/>
            </a:pPr>
          </a:p>
          <a:p>
            <a:pPr marL="0" lvl="0" indent="0" algn="l" rtl="0">
              <a:spcBef>
                <a:spcPts val="0"/>
              </a:spcBef>
              <a:spcAft>
                <a:spcPts val="0"/>
              </a:spcAft>
              <a:buNone/>
            </a:pPr>
            <a:r>
              <a:rPr lang="en-US"/>
              <a:t>### 9 Categorical variables:</a:t>
            </a:r>
            <a:endParaRPr lang="en-US"/>
          </a:p>
          <a:p>
            <a:pPr marL="0" lvl="0" indent="0" algn="l" rtl="0">
              <a:spcBef>
                <a:spcPts val="0"/>
              </a:spcBef>
              <a:spcAft>
                <a:spcPts val="0"/>
              </a:spcAft>
              <a:buNone/>
            </a:pPr>
            <a:r>
              <a:rPr lang="en-US"/>
              <a:t>job : type of job </a:t>
            </a:r>
            <a:endParaRPr lang="en-US"/>
          </a:p>
          <a:p>
            <a:pPr marL="0" lvl="0" indent="0" algn="l" rtl="0">
              <a:spcBef>
                <a:spcPts val="0"/>
              </a:spcBef>
              <a:spcAft>
                <a:spcPts val="0"/>
              </a:spcAft>
              <a:buNone/>
            </a:pPr>
            <a:r>
              <a:rPr lang="en-US"/>
              <a:t>marital: marital status  </a:t>
            </a:r>
            <a:endParaRPr lang="en-US"/>
          </a:p>
          <a:p>
            <a:pPr marL="0" lvl="0" indent="0" algn="l" rtl="0">
              <a:spcBef>
                <a:spcPts val="0"/>
              </a:spcBef>
              <a:spcAft>
                <a:spcPts val="0"/>
              </a:spcAft>
              <a:buNone/>
            </a:pPr>
            <a:r>
              <a:rPr lang="en-US"/>
              <a:t>education: education level </a:t>
            </a:r>
            <a:endParaRPr lang="en-US"/>
          </a:p>
          <a:p>
            <a:pPr marL="0" lvl="0" indent="0" algn="l" rtl="0">
              <a:spcBef>
                <a:spcPts val="0"/>
              </a:spcBef>
              <a:spcAft>
                <a:spcPts val="0"/>
              </a:spcAft>
              <a:buNone/>
            </a:pPr>
            <a:r>
              <a:rPr lang="en-US"/>
              <a:t>default: has credit in default? </a:t>
            </a:r>
            <a:endParaRPr lang="en-US"/>
          </a:p>
          <a:p>
            <a:pPr marL="0" lvl="0" indent="0" algn="l" rtl="0">
              <a:spcBef>
                <a:spcPts val="0"/>
              </a:spcBef>
              <a:spcAft>
                <a:spcPts val="0"/>
              </a:spcAft>
              <a:buNone/>
            </a:pPr>
            <a:r>
              <a:rPr lang="en-US"/>
              <a:t>housing: has a housing loan?</a:t>
            </a:r>
            <a:endParaRPr lang="en-US"/>
          </a:p>
          <a:p>
            <a:pPr marL="0" lvl="0" indent="0" algn="l" rtl="0">
              <a:spcBef>
                <a:spcPts val="0"/>
              </a:spcBef>
              <a:spcAft>
                <a:spcPts val="0"/>
              </a:spcAft>
              <a:buNone/>
            </a:pPr>
            <a:r>
              <a:rPr lang="en-US"/>
              <a:t>loan: has a personal loan?  </a:t>
            </a:r>
            <a:endParaRPr lang="en-US"/>
          </a:p>
          <a:p>
            <a:pPr marL="0" lvl="0" indent="0" algn="l" rtl="0">
              <a:spcBef>
                <a:spcPts val="0"/>
              </a:spcBef>
              <a:spcAft>
                <a:spcPts val="0"/>
              </a:spcAft>
              <a:buNone/>
            </a:pPr>
            <a:r>
              <a:rPr lang="en-US"/>
              <a:t>contact: contact communication type  </a:t>
            </a:r>
            <a:endParaRPr lang="en-US"/>
          </a:p>
          <a:p>
            <a:pPr marL="0" lvl="0" indent="0" algn="l" rtl="0">
              <a:spcBef>
                <a:spcPts val="0"/>
              </a:spcBef>
              <a:spcAft>
                <a:spcPts val="0"/>
              </a:spcAft>
              <a:buNone/>
            </a:pPr>
            <a:r>
              <a:rPr lang="en-US"/>
              <a:t>month: last contact month of year </a:t>
            </a:r>
            <a:endParaRPr lang="en-US"/>
          </a:p>
          <a:p>
            <a:pPr marL="0" lvl="0" indent="0" algn="l" rtl="0">
              <a:spcBef>
                <a:spcPts val="0"/>
              </a:spcBef>
              <a:spcAft>
                <a:spcPts val="0"/>
              </a:spcAft>
              <a:buNone/>
            </a:pPr>
            <a:r>
              <a:rPr lang="en-US"/>
              <a:t>poutcome: outcome of the previous marketing campaign </a:t>
            </a:r>
            <a:endParaRPr lang="en-US"/>
          </a:p>
        </p:txBody>
      </p:sp>
      <p:sp>
        <p:nvSpPr>
          <p:cNvPr id="128" name="Google Shape;12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8"/>
        <p:cNvGrpSpPr/>
        <p:nvPr/>
      </p:nvGrpSpPr>
      <p:grpSpPr>
        <a:xfrm>
          <a:off x="0" y="0"/>
          <a:ext cx="0" cy="0"/>
          <a:chOff x="0" y="0"/>
          <a:chExt cx="0" cy="0"/>
        </a:xfrm>
      </p:grpSpPr>
      <p:sp>
        <p:nvSpPr>
          <p:cNvPr id="149" name="Google Shape;14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0" name="Google Shape;15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
        <p:cNvGrpSpPr/>
        <p:nvPr/>
      </p:nvGrpSpPr>
      <p:grpSpPr>
        <a:xfrm>
          <a:off x="0" y="0"/>
          <a:ext cx="0" cy="0"/>
          <a:chOff x="0" y="0"/>
          <a:chExt cx="0" cy="0"/>
        </a:xfrm>
      </p:grpSpPr>
      <p:sp>
        <p:nvSpPr>
          <p:cNvPr id="160" name="Google Shape;16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US" sz="1000">
                <a:latin typeface="Arial" panose="020B0604020202090204"/>
                <a:ea typeface="Arial" panose="020B0604020202090204"/>
                <a:cs typeface="Arial" panose="020B0604020202090204"/>
                <a:sym typeface="Arial" panose="020B0604020202090204"/>
              </a:rPr>
              <a:t>The first thing we do is to see whether the data is clean. From the summary of the univariate analysis we find that both nuimeric and categorical attributes is clean. There is no missing values and all of the attributes have more than 2 unique values.</a:t>
            </a:r>
            <a:endParaRPr sz="1000">
              <a:latin typeface="Arial" panose="020B0604020202090204"/>
              <a:ea typeface="Arial" panose="020B0604020202090204"/>
              <a:cs typeface="Arial" panose="020B0604020202090204"/>
              <a:sym typeface="Arial" panose="020B0604020202090204"/>
            </a:endParaRPr>
          </a:p>
          <a:p>
            <a:pPr marL="0" lvl="0" indent="0" algn="l" rtl="0">
              <a:spcBef>
                <a:spcPts val="0"/>
              </a:spcBef>
              <a:spcAft>
                <a:spcPts val="0"/>
              </a:spcAft>
              <a:buNone/>
            </a:pPr>
          </a:p>
        </p:txBody>
      </p:sp>
      <p:sp>
        <p:nvSpPr>
          <p:cNvPr id="161" name="Google Shape;16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US" sz="1000">
                <a:latin typeface="Arial" panose="020B0604020202090204"/>
                <a:ea typeface="Arial" panose="020B0604020202090204"/>
                <a:cs typeface="Arial" panose="020B0604020202090204"/>
                <a:sym typeface="Arial" panose="020B0604020202090204"/>
              </a:rPr>
              <a:t>From the visualization, we find that the plot of balance pdays and previous is quite focus. pday is number of days that passed by after the client was last contacted from a previous campaign and previous is number of contacts performed before this campaign. In this way we find that if the customer is a new customer the pdays and previous will have the same record. And the new customers are more than 30,000. So we decided to seperate the data.</a:t>
            </a:r>
            <a:endParaRPr sz="1000">
              <a:latin typeface="Arial" panose="020B0604020202090204"/>
              <a:ea typeface="Arial" panose="020B0604020202090204"/>
              <a:cs typeface="Arial" panose="020B0604020202090204"/>
              <a:sym typeface="Arial" panose="020B0604020202090204"/>
            </a:endParaRPr>
          </a:p>
          <a:p>
            <a:pPr marL="0" lvl="0" indent="0" algn="l" rtl="0">
              <a:spcBef>
                <a:spcPts val="0"/>
              </a:spcBef>
              <a:spcAft>
                <a:spcPts val="0"/>
              </a:spcAft>
              <a:buNone/>
            </a:pPr>
          </a:p>
        </p:txBody>
      </p:sp>
      <p:sp>
        <p:nvSpPr>
          <p:cNvPr id="180" name="Google Shape;18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7"/>
        <p:cNvGrpSpPr/>
        <p:nvPr/>
      </p:nvGrpSpPr>
      <p:grpSpPr>
        <a:xfrm>
          <a:off x="0" y="0"/>
          <a:ext cx="0" cy="0"/>
          <a:chOff x="0" y="0"/>
          <a:chExt cx="0" cy="0"/>
        </a:xfrm>
      </p:grpSpPr>
      <p:sp>
        <p:nvSpPr>
          <p:cNvPr id="228" name="Google Shape;22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US" sz="1000">
                <a:latin typeface="Arial" panose="020B0604020202090204"/>
                <a:ea typeface="Arial" panose="020B0604020202090204"/>
                <a:cs typeface="Arial" panose="020B0604020202090204"/>
                <a:sym typeface="Arial" panose="020B0604020202090204"/>
              </a:rPr>
              <a:t>Although there is not a big difference in the balance and previous, the pdays has some changes. </a:t>
            </a:r>
            <a:endParaRPr sz="1000">
              <a:latin typeface="Arial" panose="020B0604020202090204"/>
              <a:ea typeface="Arial" panose="020B0604020202090204"/>
              <a:cs typeface="Arial" panose="020B0604020202090204"/>
              <a:sym typeface="Arial" panose="020B0604020202090204"/>
            </a:endParaRPr>
          </a:p>
          <a:p>
            <a:pPr marL="0" lvl="0" indent="0" algn="l" rtl="0">
              <a:spcBef>
                <a:spcPts val="0"/>
              </a:spcBef>
              <a:spcAft>
                <a:spcPts val="0"/>
              </a:spcAft>
              <a:buNone/>
            </a:pPr>
          </a:p>
        </p:txBody>
      </p:sp>
      <p:sp>
        <p:nvSpPr>
          <p:cNvPr id="229" name="Google Shape;22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6"/>
        <p:cNvGrpSpPr/>
        <p:nvPr/>
      </p:nvGrpSpPr>
      <p:grpSpPr>
        <a:xfrm>
          <a:off x="0" y="0"/>
          <a:ext cx="0" cy="0"/>
          <a:chOff x="0" y="0"/>
          <a:chExt cx="0" cy="0"/>
        </a:xfrm>
      </p:grpSpPr>
      <p:sp>
        <p:nvSpPr>
          <p:cNvPr id="277" name="Google Shape;27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Most customers are blue-collar Management and Technician. More over most usual contacy way is cellular.</a:t>
            </a:r>
            <a:endParaRPr lang="en-US"/>
          </a:p>
          <a:p>
            <a:pPr marL="0" lvl="0" indent="0" algn="l" rtl="0">
              <a:spcBef>
                <a:spcPts val="0"/>
              </a:spcBef>
              <a:spcAft>
                <a:spcPts val="0"/>
              </a:spcAft>
              <a:buNone/>
            </a:pPr>
          </a:p>
          <a:p>
            <a:pPr marL="0" lvl="0" indent="0" algn="l" rtl="0">
              <a:lnSpc>
                <a:spcPct val="115000"/>
              </a:lnSpc>
              <a:spcBef>
                <a:spcPts val="0"/>
              </a:spcBef>
              <a:spcAft>
                <a:spcPts val="0"/>
              </a:spcAft>
              <a:buClr>
                <a:schemeClr val="dk1"/>
              </a:buClr>
              <a:buSzPts val="1100"/>
              <a:buFont typeface="Arial" panose="020B0604020202090204"/>
              <a:buNone/>
            </a:pPr>
            <a:r>
              <a:rPr lang="en-US" sz="1000">
                <a:latin typeface="Arial" panose="020B0604020202090204"/>
                <a:ea typeface="Arial" panose="020B0604020202090204"/>
                <a:cs typeface="Arial" panose="020B0604020202090204"/>
                <a:sym typeface="Arial" panose="020B0604020202090204"/>
              </a:rPr>
              <a:t>For the categorical attribute we find that our customer focus on blue-collar, management and technician. The education level is focused on secondary. Also, most our customers are married. </a:t>
            </a:r>
            <a:endParaRPr sz="1000">
              <a:latin typeface="Arial" panose="020B0604020202090204"/>
              <a:ea typeface="Arial" panose="020B0604020202090204"/>
              <a:cs typeface="Arial" panose="020B0604020202090204"/>
              <a:sym typeface="Arial" panose="020B0604020202090204"/>
            </a:endParaRPr>
          </a:p>
          <a:p>
            <a:pPr marL="0" lvl="0" indent="0" algn="l" rtl="0">
              <a:spcBef>
                <a:spcPts val="0"/>
              </a:spcBef>
              <a:spcAft>
                <a:spcPts val="0"/>
              </a:spcAft>
              <a:buNone/>
            </a:pPr>
          </a:p>
        </p:txBody>
      </p:sp>
      <p:sp>
        <p:nvSpPr>
          <p:cNvPr id="279" name="Google Shape;27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matchingName="标题和内容">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18" name="Google Shape;18;p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标题和竖排文字">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1"/>
          <p:cNvSpPr txBox="1">
            <a:spLocks noGrp="1"/>
          </p:cNvSpPr>
          <p:nvPr>
            <p:ph type="body" idx="1"/>
          </p:nvPr>
        </p:nvSpPr>
        <p:spPr>
          <a:xfrm rot="5400000">
            <a:off x="3833019" y="-1623217"/>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8" name="Google Shape;78;p1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垂直排列标题与文本">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285037" y="1828802"/>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2"/>
          <p:cNvSpPr txBox="1">
            <a:spLocks noGrp="1"/>
          </p:cNvSpPr>
          <p:nvPr>
            <p:ph type="body" idx="1"/>
          </p:nvPr>
        </p:nvSpPr>
        <p:spPr>
          <a:xfrm rot="5400000">
            <a:off x="1697037"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84" name="Google Shape;84;p1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matchingName="空白">
  <p:cSld name="BLANK">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2"/>
          <a:srcRect/>
          <a:stretch>
            <a:fillRect/>
          </a:stretch>
        </p:blipFill>
        <p:spPr>
          <a:xfrm>
            <a:off x="1898" y="1451"/>
            <a:ext cx="12188203" cy="6855097"/>
          </a:xfrm>
          <a:prstGeom prst="rect">
            <a:avLst/>
          </a:prstGeom>
          <a:noFill/>
          <a:ln>
            <a:noFill/>
          </a:ln>
        </p:spPr>
      </p:pic>
      <p:sp>
        <p:nvSpPr>
          <p:cNvPr id="23" name="Google Shape;23;p3"/>
          <p:cNvSpPr/>
          <p:nvPr/>
        </p:nvSpPr>
        <p:spPr>
          <a:xfrm>
            <a:off x="0" y="-37270"/>
            <a:ext cx="12225486" cy="6893818"/>
          </a:xfrm>
          <a:prstGeom prst="rect">
            <a:avLst/>
          </a:prstGeom>
          <a:solidFill>
            <a:srgbClr val="0348E3">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 name="Google Shape;24;p3"/>
          <p:cNvSpPr/>
          <p:nvPr/>
        </p:nvSpPr>
        <p:spPr>
          <a:xfrm rot="-3346702">
            <a:off x="10311522" y="19384"/>
            <a:ext cx="1350196" cy="1350196"/>
          </a:xfrm>
          <a:prstGeom prst="ellipse">
            <a:avLst/>
          </a:prstGeom>
          <a:gradFill>
            <a:gsLst>
              <a:gs pos="0">
                <a:srgbClr val="6859FD"/>
              </a:gs>
              <a:gs pos="58000">
                <a:srgbClr val="558AFD"/>
              </a:gs>
              <a:gs pos="100000">
                <a:srgbClr val="ACC5FE"/>
              </a:gs>
            </a:gsLst>
            <a:lin ang="13500000" scaled="0"/>
          </a:gradFill>
          <a:ln>
            <a:noFill/>
          </a:ln>
          <a:effectLst>
            <a:outerShdw blurRad="381000" dist="38100" dir="2700000" sx="102000" sy="102000" algn="tl" rotWithShape="0">
              <a:srgbClr val="558AFD">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3"/>
          <p:cNvSpPr/>
          <p:nvPr/>
        </p:nvSpPr>
        <p:spPr>
          <a:xfrm rot="-3346702">
            <a:off x="543549" y="5483396"/>
            <a:ext cx="1350196" cy="1350196"/>
          </a:xfrm>
          <a:prstGeom prst="ellipse">
            <a:avLst/>
          </a:prstGeom>
          <a:gradFill>
            <a:gsLst>
              <a:gs pos="0">
                <a:srgbClr val="6859FD"/>
              </a:gs>
              <a:gs pos="58000">
                <a:srgbClr val="558AFD"/>
              </a:gs>
              <a:gs pos="100000">
                <a:srgbClr val="ACC5FE"/>
              </a:gs>
            </a:gsLst>
            <a:lin ang="13500000" scaled="0"/>
          </a:gradFill>
          <a:ln>
            <a:noFill/>
          </a:ln>
          <a:effectLst>
            <a:outerShdw blurRad="381000" dist="38100" dir="2700000" sx="102000" sy="102000" algn="tl" rotWithShape="0">
              <a:srgbClr val="558AFD">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267491" y="241287"/>
            <a:ext cx="11690505" cy="6336704"/>
          </a:xfrm>
          <a:prstGeom prst="roundRect">
            <a:avLst>
              <a:gd name="adj" fmla="val 2177"/>
            </a:avLst>
          </a:prstGeom>
          <a:solidFill>
            <a:schemeClr val="lt1"/>
          </a:solidFill>
          <a:ln>
            <a:noFill/>
          </a:ln>
          <a:effectLst>
            <a:outerShdw blurRad="190500" sx="102000" sy="102000" algn="ctr" rotWithShape="0">
              <a:srgbClr val="0348E3">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matchingName="标题幻灯片">
  <p:cSld name="TITLE">
    <p:spTree>
      <p:nvGrpSpPr>
        <p:cNvPr id="1" name="Shape 27"/>
        <p:cNvGrpSpPr/>
        <p:nvPr/>
      </p:nvGrpSpPr>
      <p:grpSpPr>
        <a:xfrm>
          <a:off x="0" y="0"/>
          <a:ext cx="0" cy="0"/>
          <a:chOff x="0" y="0"/>
          <a:chExt cx="0" cy="0"/>
        </a:xfrm>
      </p:grpSpPr>
      <p:sp>
        <p:nvSpPr>
          <p:cNvPr id="28" name="Google Shape;28;p4"/>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0" name="Google Shape;30;p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节标题">
  <p:cSld name="SECTION_HEADER">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p:txBody>
      </p:sp>
      <p:sp>
        <p:nvSpPr>
          <p:cNvPr id="36" name="Google Shape;36;p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两栏内容">
  <p:cSld name="TWO_OBJECT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42" name="Google Shape;42;p6"/>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43" name="Google Shape;43;p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比较">
  <p:cSld name="TWO_OBJECTS_WITH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7"/>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9" name="Google Shape;49;p7"/>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50" name="Google Shape;50;p7"/>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51" name="Google Shape;51;p7"/>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52" name="Google Shape;52;p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仅标题">
  <p:cSld name="TITLE_ONLY">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内容与标题">
  <p:cSld name="OBJECT_WITH_CAPTION_TEXT">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9"/>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p:txBody>
      </p:sp>
      <p:sp>
        <p:nvSpPr>
          <p:cNvPr id="63" name="Google Shape;63;p9"/>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64" name="Google Shape;64;p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67" name="Google Shape;67;p9"/>
          <p:cNvSpPr txBox="1"/>
          <p:nvPr/>
        </p:nvSpPr>
        <p:spPr>
          <a:xfrm>
            <a:off x="796066" y="3780632"/>
            <a:ext cx="3638153" cy="1372069"/>
          </a:xfrm>
          <a:prstGeom prst="rect">
            <a:avLst/>
          </a:prstGeom>
          <a:noFill/>
          <a:ln>
            <a:noFill/>
          </a:ln>
        </p:spPr>
        <p:txBody>
          <a:bodyPr spcFirstLastPara="1" wrap="square" lIns="91425" tIns="45700" rIns="91425" bIns="45700" anchor="ctr" anchorCtr="0">
            <a:normAutofit fontScale="32500" lnSpcReduction="20000"/>
          </a:bodyPr>
          <a:lstStyle/>
          <a:p>
            <a:pPr marL="0" marR="0" lvl="0" indent="0" algn="l" rtl="0">
              <a:lnSpc>
                <a:spcPct val="150000"/>
              </a:lnSpc>
              <a:spcBef>
                <a:spcPts val="0"/>
              </a:spcBef>
              <a:spcAft>
                <a:spcPts val="0"/>
              </a:spcAft>
              <a:buClr>
                <a:schemeClr val="lt1"/>
              </a:buClr>
              <a:buSzPct val="100000"/>
              <a:buFont typeface="Microsoft Yahei"/>
              <a:buNone/>
            </a:pPr>
            <a:r>
              <a:rPr lang="en-US" sz="4400">
                <a:solidFill>
                  <a:schemeClr val="lt1"/>
                </a:solidFill>
                <a:latin typeface="Microsoft Yahei"/>
                <a:ea typeface="Microsoft Yahei"/>
                <a:cs typeface="Microsoft Yahei"/>
                <a:sym typeface="Microsoft Yahei"/>
              </a:rPr>
              <a:t>                        </a:t>
            </a:r>
            <a:r>
              <a:rPr lang="en-US" sz="4100">
                <a:solidFill>
                  <a:schemeClr val="lt1"/>
                </a:solidFill>
                <a:latin typeface="Microsoft Yahei"/>
                <a:ea typeface="Microsoft Yahei"/>
                <a:cs typeface="Microsoft Yahei"/>
                <a:sym typeface="Microsoft Yahei"/>
              </a:rPr>
              <a:t>版权声明</a:t>
            </a:r>
            <a:br>
              <a:rPr lang="en-US" sz="1300">
                <a:solidFill>
                  <a:schemeClr val="lt1"/>
                </a:solidFill>
                <a:latin typeface="Microsoft Yahei"/>
                <a:ea typeface="Microsoft Yahei"/>
                <a:cs typeface="Microsoft Yahei"/>
                <a:sym typeface="Microsoft Yahei"/>
              </a:rPr>
            </a:br>
            <a:br>
              <a:rPr lang="en-US" sz="1200">
                <a:solidFill>
                  <a:schemeClr val="lt1"/>
                </a:solidFill>
                <a:latin typeface="Microsoft Yahei"/>
                <a:ea typeface="Microsoft Yahei"/>
                <a:cs typeface="Microsoft Yahei"/>
                <a:sym typeface="Microsoft Yahei"/>
              </a:rPr>
            </a:br>
            <a:r>
              <a:rPr lang="en-US" sz="1200">
                <a:solidFill>
                  <a:schemeClr val="lt1"/>
                </a:solidFill>
                <a:latin typeface="Microsoft Yahei"/>
                <a:ea typeface="Microsoft Yahei"/>
                <a:cs typeface="Microsoft Yahei"/>
                <a:sym typeface="Microsoft Yahei"/>
              </a:rPr>
              <a:t>感谢您下载平台上提供的PPT作品，为了您和熊猫办公以及原创作者的利益，请勿复制、传播、销售，否则将承担法律责任！熊猫办公将对作品进行维权，按照传播下载次数进行十倍的索取赔偿！</a:t>
            </a:r>
            <a:br>
              <a:rPr lang="en-US" sz="1200">
                <a:solidFill>
                  <a:schemeClr val="lt1"/>
                </a:solidFill>
                <a:latin typeface="Microsoft Yahei"/>
                <a:ea typeface="Microsoft Yahei"/>
                <a:cs typeface="Microsoft Yahei"/>
                <a:sym typeface="Microsoft Yahei"/>
              </a:rPr>
            </a:br>
            <a:br>
              <a:rPr lang="en-US" sz="1200">
                <a:solidFill>
                  <a:schemeClr val="lt1"/>
                </a:solidFill>
                <a:latin typeface="Microsoft Yahei"/>
                <a:ea typeface="Microsoft Yahei"/>
                <a:cs typeface="Microsoft Yahei"/>
                <a:sym typeface="Microsoft Yahei"/>
              </a:rPr>
            </a:br>
            <a:r>
              <a:rPr lang="en-US" sz="1200">
                <a:solidFill>
                  <a:schemeClr val="lt1"/>
                </a:solidFill>
                <a:latin typeface="Microsoft Yahei"/>
                <a:ea typeface="Microsoft Yahei"/>
                <a:cs typeface="Microsoft Yahei"/>
                <a:sym typeface="Microsoft Yahei"/>
              </a:rPr>
              <a:t>1.在熊猫办公出售的PPT模板是免版税类（RF：Royalty-Free）正版受《中国人民共和国著作法》和《世界版权公约》的保护，作品的所有权、版权和著作权归熊猫办公所有，您下载的是PPT模板素材的使用权。</a:t>
            </a:r>
            <a:br>
              <a:rPr lang="en-US" sz="1200">
                <a:solidFill>
                  <a:schemeClr val="lt1"/>
                </a:solidFill>
                <a:latin typeface="Microsoft Yahei"/>
                <a:ea typeface="Microsoft Yahei"/>
                <a:cs typeface="Microsoft Yahei"/>
                <a:sym typeface="Microsoft Yahei"/>
              </a:rPr>
            </a:br>
            <a:r>
              <a:rPr lang="en-US" sz="1200">
                <a:solidFill>
                  <a:schemeClr val="lt1"/>
                </a:solidFill>
                <a:latin typeface="Microsoft Yahei"/>
                <a:ea typeface="Microsoft Yahei"/>
                <a:cs typeface="Microsoft Yahei"/>
                <a:sym typeface="Microsoft Yahei"/>
              </a:rPr>
              <a:t>2.不得将熊猫办公的PPT模板、PPT素材，本身用于再出售，或者出租、出借、转让、分销、发布或者作为礼物供他人使用，不得转授权、出卖、转让本协议或者本协议中的权利。</a:t>
            </a:r>
            <a:br>
              <a:rPr lang="en-US" sz="4400">
                <a:solidFill>
                  <a:schemeClr val="lt1"/>
                </a:solidFill>
                <a:latin typeface="Microsoft Yahei"/>
                <a:ea typeface="Microsoft Yahei"/>
                <a:cs typeface="Microsoft Yahei"/>
                <a:sym typeface="Microsoft Yahei"/>
              </a:rPr>
            </a:br>
            <a:endParaRPr sz="4400">
              <a:solidFill>
                <a:schemeClr val="lt1"/>
              </a:solidFill>
              <a:latin typeface="Microsoft Yahei"/>
              <a:ea typeface="Microsoft Yahei"/>
              <a:cs typeface="Microsoft Yahei"/>
              <a:sym typeface="Microsoft Yahe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图片与标题">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0"/>
          <p:cNvSpPr>
            <a:spLocks noGrp="1"/>
          </p:cNvSpPr>
          <p:nvPr>
            <p:ph type="pic" idx="2"/>
          </p:nvPr>
        </p:nvSpPr>
        <p:spPr>
          <a:xfrm>
            <a:off x="2389717" y="612775"/>
            <a:ext cx="7315200" cy="4114800"/>
          </a:xfrm>
          <a:prstGeom prst="rect">
            <a:avLst/>
          </a:prstGeom>
          <a:noFill/>
          <a:ln>
            <a:noFill/>
          </a:ln>
        </p:spPr>
      </p:sp>
      <p:sp>
        <p:nvSpPr>
          <p:cNvPr id="71" name="Google Shape;71;p10"/>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72" name="Google Shape;72;p1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90204"/>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panose="020B0604020202090204"/>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panose="020B0604020202090204"/>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panose="020B0604020202090204"/>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panose="020B0604020202090204"/>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panose="020B0604020202090204"/>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panose="020B0604020202090204"/>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panose="020B0604020202090204"/>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panose="020B0604020202090204"/>
              <a:buChar char="•"/>
              <a:defRPr sz="2000" b="0" i="0" u="none" strike="noStrike" cap="none">
                <a:solidFill>
                  <a:schemeClr val="dk1"/>
                </a:solidFill>
                <a:latin typeface="Calibri"/>
                <a:ea typeface="Calibri"/>
                <a:cs typeface="Calibri"/>
                <a:sym typeface="Calibri"/>
              </a:defRPr>
            </a:lvl9pPr>
          </a:lstStyle>
          <a:p/>
        </p:txBody>
      </p:sp>
      <p:sp>
        <p:nvSpPr>
          <p:cNvPr id="12" name="Google Shape;12;p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p:txBody>
      </p:sp>
      <p:sp>
        <p:nvSpPr>
          <p:cNvPr id="13" name="Google Shape;13;p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p:txBody>
      </p:sp>
      <p:sp>
        <p:nvSpPr>
          <p:cNvPr id="14" name="Google Shape;14;p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2.xml"/><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2.xml"/><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91"/>
        <p:cNvGrpSpPr/>
        <p:nvPr/>
      </p:nvGrpSpPr>
      <p:grpSpPr>
        <a:xfrm>
          <a:off x="0" y="0"/>
          <a:ext cx="0" cy="0"/>
          <a:chOff x="0" y="0"/>
          <a:chExt cx="0" cy="0"/>
        </a:xfrm>
      </p:grpSpPr>
      <p:pic>
        <p:nvPicPr>
          <p:cNvPr id="92" name="Google Shape;92;p13"/>
          <p:cNvPicPr preferRelativeResize="0"/>
          <p:nvPr/>
        </p:nvPicPr>
        <p:blipFill rotWithShape="1">
          <a:blip r:embed="rId2"/>
          <a:srcRect l="2735" t="6014" r="3026" b="3811"/>
          <a:stretch>
            <a:fillRect/>
          </a:stretch>
        </p:blipFill>
        <p:spPr>
          <a:xfrm>
            <a:off x="1" y="0"/>
            <a:ext cx="12209834" cy="7029400"/>
          </a:xfrm>
          <a:prstGeom prst="rect">
            <a:avLst/>
          </a:prstGeom>
          <a:blipFill rotWithShape="1">
            <a:blip r:embed="rId3"/>
            <a:stretch>
              <a:fillRect/>
            </a:stretch>
          </a:blipFill>
          <a:ln>
            <a:noFill/>
          </a:ln>
        </p:spPr>
      </p:pic>
      <p:grpSp>
        <p:nvGrpSpPr>
          <p:cNvPr id="93" name="Google Shape;93;p13"/>
          <p:cNvGrpSpPr/>
          <p:nvPr/>
        </p:nvGrpSpPr>
        <p:grpSpPr>
          <a:xfrm>
            <a:off x="1343472" y="987402"/>
            <a:ext cx="9788265" cy="5054596"/>
            <a:chOff x="1343472" y="987402"/>
            <a:chExt cx="9788265" cy="5054596"/>
          </a:xfrm>
        </p:grpSpPr>
        <p:sp>
          <p:nvSpPr>
            <p:cNvPr id="94" name="Google Shape;94;p13"/>
            <p:cNvSpPr/>
            <p:nvPr/>
          </p:nvSpPr>
          <p:spPr>
            <a:xfrm>
              <a:off x="1343472" y="987402"/>
              <a:ext cx="9788265" cy="5054596"/>
            </a:xfrm>
            <a:prstGeom prst="roundRect">
              <a:avLst>
                <a:gd name="adj" fmla="val 5613"/>
              </a:avLst>
            </a:prstGeom>
            <a:blipFill rotWithShape="1">
              <a:blip r:embed="rId4"/>
              <a:tile tx="0" ty="0" sx="100000" sy="100000" flip="none" algn="ctr"/>
            </a:blipFill>
            <a:ln w="9525" cap="flat" cmpd="sng">
              <a:solidFill>
                <a:schemeClr val="lt1">
                  <a:alpha val="29803"/>
                </a:schemeClr>
              </a:solidFill>
              <a:prstDash val="solid"/>
              <a:round/>
              <a:headEnd type="none" w="sm" len="sm"/>
              <a:tailEnd type="none" w="sm" len="sm"/>
            </a:ln>
            <a:effectLst>
              <a:outerShdw blurRad="190500" sx="102000" sy="102000" algn="ctr" rotWithShape="0">
                <a:srgbClr val="0348E3">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 name="Google Shape;95;p13"/>
            <p:cNvSpPr/>
            <p:nvPr/>
          </p:nvSpPr>
          <p:spPr>
            <a:xfrm>
              <a:off x="1343472" y="987402"/>
              <a:ext cx="9788265" cy="5054596"/>
            </a:xfrm>
            <a:prstGeom prst="roundRect">
              <a:avLst>
                <a:gd name="adj" fmla="val 5613"/>
              </a:avLst>
            </a:prstGeom>
            <a:solidFill>
              <a:schemeClr val="lt1">
                <a:alpha val="9803"/>
              </a:schemeClr>
            </a:solidFill>
            <a:ln>
              <a:noFill/>
            </a:ln>
            <a:effectLst>
              <a:outerShdw blurRad="190500" sx="102000" sy="102000" algn="ctr" rotWithShape="0">
                <a:srgbClr val="0348E3">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96" name="Google Shape;96;p13"/>
          <p:cNvSpPr/>
          <p:nvPr/>
        </p:nvSpPr>
        <p:spPr>
          <a:xfrm flipH="1">
            <a:off x="1732280" y="2328545"/>
            <a:ext cx="8747125" cy="154559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US" sz="3200" b="0" i="0" u="none" strike="noStrike" cap="none">
                <a:solidFill>
                  <a:schemeClr val="lt1"/>
                </a:solidFill>
                <a:latin typeface="Arial" panose="020B0604020202090204"/>
                <a:ea typeface="Arial" panose="020B0604020202090204"/>
                <a:cs typeface="Arial" panose="020B0604020202090204"/>
                <a:sym typeface="Arial" panose="020B0604020202090204"/>
              </a:rPr>
              <a:t>Analyze the Relationship Between Direct Marketing Campaigns And </a:t>
            </a:r>
            <a:r>
              <a:rPr lang="en-US" sz="3200">
                <a:solidFill>
                  <a:schemeClr val="lt1"/>
                </a:solidFill>
              </a:rPr>
              <a:t>Subscribing</a:t>
            </a:r>
            <a:r>
              <a:rPr lang="en-US" sz="3200" b="0" i="0" u="none" strike="noStrike" cap="none">
                <a:solidFill>
                  <a:schemeClr val="lt1"/>
                </a:solidFill>
                <a:latin typeface="Arial" panose="020B0604020202090204"/>
                <a:ea typeface="Arial" panose="020B0604020202090204"/>
                <a:cs typeface="Arial" panose="020B0604020202090204"/>
                <a:sym typeface="Arial" panose="020B0604020202090204"/>
              </a:rPr>
              <a:t> Term Deposit</a:t>
            </a:r>
            <a:endParaRPr lang="en-US" sz="3200" b="0" i="0" u="none" strike="noStrike" cap="none">
              <a:solidFill>
                <a:schemeClr val="lt1"/>
              </a:solidFill>
              <a:latin typeface="Arial" panose="020B0604020202090204"/>
              <a:ea typeface="Arial" panose="020B0604020202090204"/>
              <a:cs typeface="Arial" panose="020B0604020202090204"/>
              <a:sym typeface="Arial" panose="020B0604020202090204"/>
            </a:endParaRPr>
          </a:p>
        </p:txBody>
      </p:sp>
      <p:sp>
        <p:nvSpPr>
          <p:cNvPr id="97" name="Google Shape;97;p13"/>
          <p:cNvSpPr/>
          <p:nvPr/>
        </p:nvSpPr>
        <p:spPr>
          <a:xfrm>
            <a:off x="2434613" y="4061034"/>
            <a:ext cx="7322054" cy="42989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200" b="0" i="0" u="none" strike="noStrike" cap="none">
                <a:solidFill>
                  <a:schemeClr val="lt1"/>
                </a:solidFill>
                <a:latin typeface="Microsoft Yahei"/>
                <a:ea typeface="Microsoft Yahei"/>
                <a:cs typeface="Microsoft Yahei"/>
                <a:sym typeface="Microsoft Yahei"/>
              </a:rPr>
              <a:t>ISE 535 FINAL PROJECT</a:t>
            </a:r>
            <a:endParaRPr sz="2200" b="0" i="0" u="none" strike="noStrike" cap="none">
              <a:solidFill>
                <a:schemeClr val="lt1"/>
              </a:solidFill>
              <a:latin typeface="Microsoft Yahei"/>
              <a:ea typeface="Microsoft Yahei"/>
              <a:cs typeface="Microsoft Yahei"/>
              <a:sym typeface="Microsoft Yahei"/>
            </a:endParaRPr>
          </a:p>
        </p:txBody>
      </p:sp>
      <p:sp>
        <p:nvSpPr>
          <p:cNvPr id="98" name="Google Shape;98;p13"/>
          <p:cNvSpPr/>
          <p:nvPr/>
        </p:nvSpPr>
        <p:spPr>
          <a:xfrm>
            <a:off x="3168015" y="4690728"/>
            <a:ext cx="5855335" cy="433739"/>
          </a:xfrm>
          <a:prstGeom prst="roundRect">
            <a:avLst>
              <a:gd name="adj" fmla="val 50000"/>
            </a:avLst>
          </a:prstGeom>
          <a:solidFill>
            <a:srgbClr val="0348E3"/>
          </a:solidFill>
          <a:ln>
            <a:noFill/>
          </a:ln>
          <a:effectLst>
            <a:outerShdw blurRad="50800" dist="38100" dir="2700000" algn="tl" rotWithShape="0">
              <a:srgbClr val="000000">
                <a:alpha val="24705"/>
              </a:srgbClr>
            </a:outerShdw>
          </a:effectLst>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lt1"/>
              </a:buClr>
              <a:buSzPts val="1400"/>
              <a:buFont typeface="Microsoft Yahei"/>
              <a:buNone/>
            </a:pPr>
            <a:r>
              <a:rPr lang="en-US" sz="1400" b="0" i="0" u="none" strike="noStrike" cap="none">
                <a:solidFill>
                  <a:schemeClr val="lt1"/>
                </a:solidFill>
                <a:latin typeface="Microsoft Yahei"/>
                <a:ea typeface="Microsoft Yahei"/>
                <a:cs typeface="Microsoft Yahei"/>
                <a:sym typeface="Microsoft Yahei"/>
              </a:rPr>
              <a:t>Group 11：Boyue Wang / Yu Yun Tsai / Yuqing Shi / Zizhen Qin</a:t>
            </a:r>
            <a:endParaRPr lang="en-US" sz="1400" b="0" i="0" u="none" strike="noStrike" cap="none">
              <a:solidFill>
                <a:schemeClr val="lt1"/>
              </a:solidFill>
              <a:latin typeface="Microsoft Yahei"/>
              <a:ea typeface="Microsoft Yahei"/>
              <a:cs typeface="Microsoft Yahei"/>
              <a:sym typeface="Microsoft Yahei"/>
            </a:endParaRPr>
          </a:p>
        </p:txBody>
      </p:sp>
      <p:sp>
        <p:nvSpPr>
          <p:cNvPr id="99" name="Google Shape;99;p13"/>
          <p:cNvSpPr/>
          <p:nvPr/>
        </p:nvSpPr>
        <p:spPr>
          <a:xfrm>
            <a:off x="8362368" y="1009166"/>
            <a:ext cx="2712398" cy="261354"/>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0"/>
              </a:spcBef>
              <a:spcAft>
                <a:spcPts val="0"/>
              </a:spcAft>
              <a:buNone/>
            </a:pPr>
            <a:r>
              <a:rPr lang="en-US" sz="1000" b="0" i="0" u="none" strike="noStrike" cap="none">
                <a:solidFill>
                  <a:schemeClr val="lt1"/>
                </a:solidFill>
                <a:latin typeface="Microsoft Yahei"/>
                <a:ea typeface="Microsoft Yahei"/>
                <a:cs typeface="Microsoft Yahei"/>
                <a:sym typeface="Microsoft Yahei"/>
              </a:rPr>
              <a:t>////////////////////////////</a:t>
            </a:r>
            <a:endParaRPr lang="en-US" sz="1000" b="0" i="0" u="none" strike="noStrike" cap="none">
              <a:solidFill>
                <a:schemeClr val="lt1"/>
              </a:solidFill>
              <a:latin typeface="Microsoft Yahei"/>
              <a:ea typeface="Microsoft Yahei"/>
              <a:cs typeface="Microsoft Yahei"/>
              <a:sym typeface="Microsoft Yahei"/>
            </a:endParaRPr>
          </a:p>
        </p:txBody>
      </p:sp>
      <p:sp>
        <p:nvSpPr>
          <p:cNvPr id="100" name="Google Shape;100;p13"/>
          <p:cNvSpPr/>
          <p:nvPr/>
        </p:nvSpPr>
        <p:spPr>
          <a:xfrm>
            <a:off x="1370705" y="5739921"/>
            <a:ext cx="2712398" cy="261354"/>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0"/>
              </a:spcBef>
              <a:spcAft>
                <a:spcPts val="0"/>
              </a:spcAft>
              <a:buNone/>
            </a:pPr>
            <a:r>
              <a:rPr lang="en-US" sz="1000" b="0" i="0" u="none" strike="noStrike" cap="none">
                <a:solidFill>
                  <a:schemeClr val="lt1"/>
                </a:solidFill>
                <a:latin typeface="Microsoft Yahei"/>
                <a:ea typeface="Microsoft Yahei"/>
                <a:cs typeface="Microsoft Yahei"/>
                <a:sym typeface="Microsoft Yahei"/>
              </a:rPr>
              <a:t>////////////////////////////</a:t>
            </a:r>
            <a:endParaRPr lang="en-US" sz="1000" b="0" i="0" u="none" strike="noStrike" cap="none">
              <a:solidFill>
                <a:schemeClr val="lt1"/>
              </a:solidFill>
              <a:latin typeface="Microsoft Yahei"/>
              <a:ea typeface="Microsoft Yahei"/>
              <a:cs typeface="Microsoft Yahei"/>
              <a:sym typeface="Microsoft Yahe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22"/>
          <p:cNvPicPr preferRelativeResize="0"/>
          <p:nvPr/>
        </p:nvPicPr>
        <p:blipFill rotWithShape="1">
          <a:blip r:embed="rId1"/>
          <a:srcRect l="3023" t="7487" b="6819"/>
          <a:stretch>
            <a:fillRect/>
          </a:stretch>
        </p:blipFill>
        <p:spPr>
          <a:xfrm>
            <a:off x="-2112912" y="-1151602"/>
            <a:ext cx="17284798" cy="9752595"/>
          </a:xfrm>
          <a:prstGeom prst="rect">
            <a:avLst/>
          </a:prstGeom>
          <a:noFill/>
          <a:ln>
            <a:noFill/>
          </a:ln>
        </p:spPr>
      </p:pic>
      <p:grpSp>
        <p:nvGrpSpPr>
          <p:cNvPr id="319" name="Google Shape;319;p22"/>
          <p:cNvGrpSpPr/>
          <p:nvPr/>
        </p:nvGrpSpPr>
        <p:grpSpPr>
          <a:xfrm>
            <a:off x="1697286" y="-1122906"/>
            <a:ext cx="9664402" cy="9664402"/>
            <a:chOff x="1415480" y="-1107504"/>
            <a:chExt cx="9664402" cy="9664402"/>
          </a:xfrm>
        </p:grpSpPr>
        <p:sp>
          <p:nvSpPr>
            <p:cNvPr id="320" name="Google Shape;320;p22"/>
            <p:cNvSpPr/>
            <p:nvPr/>
          </p:nvSpPr>
          <p:spPr>
            <a:xfrm>
              <a:off x="1415480" y="-1107504"/>
              <a:ext cx="9664402" cy="9664402"/>
            </a:xfrm>
            <a:prstGeom prst="ellipse">
              <a:avLst/>
            </a:prstGeom>
            <a:blipFill rotWithShape="1">
              <a:blip r:embed="rId2"/>
              <a:tile tx="0" ty="0" sx="48004" sy="48004" flip="none"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p22"/>
            <p:cNvSpPr/>
            <p:nvPr/>
          </p:nvSpPr>
          <p:spPr>
            <a:xfrm>
              <a:off x="1415480" y="-1107504"/>
              <a:ext cx="9664402" cy="9664402"/>
            </a:xfrm>
            <a:prstGeom prst="ellipse">
              <a:avLst/>
            </a:prstGeom>
            <a:solidFill>
              <a:schemeClr val="lt1">
                <a:alpha val="9803"/>
              </a:schemeClr>
            </a:solidFill>
            <a:ln w="9525" cap="flat" cmpd="sng">
              <a:solidFill>
                <a:schemeClr val="lt1">
                  <a:alpha val="14901"/>
                </a:schemeClr>
              </a:solidFill>
              <a:prstDash val="solid"/>
              <a:round/>
              <a:headEnd type="none" w="sm" len="sm"/>
              <a:tailEnd type="none" w="sm" len="sm"/>
            </a:ln>
            <a:effectLst>
              <a:outerShdw blurRad="190500" sx="102000" sy="102000" algn="ctr" rotWithShape="0">
                <a:srgbClr val="0348E3">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22" name="Google Shape;322;p22"/>
          <p:cNvSpPr txBox="1"/>
          <p:nvPr/>
        </p:nvSpPr>
        <p:spPr>
          <a:xfrm>
            <a:off x="4654799" y="585363"/>
            <a:ext cx="3185764" cy="624786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40000">
                <a:solidFill>
                  <a:srgbClr val="0234A2"/>
                </a:solidFill>
                <a:latin typeface="Microsoft Yahei"/>
                <a:ea typeface="Microsoft Yahei"/>
                <a:cs typeface="Microsoft Yahei"/>
                <a:sym typeface="Microsoft Yahei"/>
              </a:rPr>
              <a:t>3</a:t>
            </a:r>
            <a:endParaRPr sz="40000">
              <a:solidFill>
                <a:srgbClr val="0234A2"/>
              </a:solidFill>
              <a:latin typeface="Microsoft Yahei"/>
              <a:ea typeface="Microsoft Yahei"/>
              <a:cs typeface="Microsoft Yahei"/>
              <a:sym typeface="Microsoft Yahei"/>
            </a:endParaRPr>
          </a:p>
        </p:txBody>
      </p:sp>
      <p:sp>
        <p:nvSpPr>
          <p:cNvPr id="323" name="Google Shape;323;p22"/>
          <p:cNvSpPr txBox="1"/>
          <p:nvPr/>
        </p:nvSpPr>
        <p:spPr>
          <a:xfrm>
            <a:off x="3291043" y="3099785"/>
            <a:ext cx="6477000" cy="939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500" b="1">
                <a:solidFill>
                  <a:schemeClr val="lt1"/>
                </a:solidFill>
                <a:latin typeface="Microsoft Yahei"/>
                <a:ea typeface="Microsoft Yahei"/>
                <a:cs typeface="Microsoft Yahei"/>
                <a:sym typeface="Microsoft Yahei"/>
              </a:rPr>
              <a:t>Bivariate Analysis</a:t>
            </a:r>
            <a:endParaRPr sz="5500" b="1">
              <a:solidFill>
                <a:schemeClr val="lt1"/>
              </a:solidFill>
              <a:latin typeface="Microsoft Yahei"/>
              <a:ea typeface="Microsoft Yahei"/>
              <a:cs typeface="Microsoft Yahei"/>
              <a:sym typeface="Microsoft Yahei"/>
            </a:endParaRPr>
          </a:p>
        </p:txBody>
      </p:sp>
      <p:sp>
        <p:nvSpPr>
          <p:cNvPr id="324" name="Google Shape;324;p22"/>
          <p:cNvSpPr txBox="1"/>
          <p:nvPr/>
        </p:nvSpPr>
        <p:spPr>
          <a:xfrm>
            <a:off x="4867943" y="2584353"/>
            <a:ext cx="275947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lt1"/>
                </a:solidFill>
                <a:latin typeface="Microsoft Yahei"/>
                <a:ea typeface="Microsoft Yahei"/>
                <a:cs typeface="Microsoft Yahei"/>
                <a:sym typeface="Microsoft Yahei"/>
              </a:rPr>
              <a:t>PART THREE</a:t>
            </a:r>
            <a:endParaRPr sz="2000">
              <a:solidFill>
                <a:schemeClr val="lt1"/>
              </a:solidFill>
              <a:latin typeface="Microsoft Yahei"/>
              <a:ea typeface="Microsoft Yahei"/>
              <a:cs typeface="Microsoft Yahei"/>
              <a:sym typeface="Microsoft Yahei"/>
            </a:endParaRPr>
          </a:p>
        </p:txBody>
      </p:sp>
    </p:spTree>
  </p:cSld>
  <p:clrMapOvr>
    <a:masterClrMapping/>
  </p:clrMapOvr>
  <mc:AlternateContent xmlns:mc="http://schemas.openxmlformats.org/markup-compatibility/2006">
    <mc:Choice xmlns:p14="http://schemas.microsoft.com/office/powerpoint/2010/main" Requires="p14">
      <p:transition spd="slow" p14:dur="1250" advClick="0">
        <p14:flip dir="l"/>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500"/>
                                        <p:tgtEl>
                                          <p:spTgt spid="323"/>
                                        </p:tgtEl>
                                      </p:cBhvr>
                                    </p:animEffect>
                                  </p:childTnLst>
                                </p:cTn>
                              </p:par>
                              <p:par>
                                <p:cTn id="8" presetID="10" presetClass="entr" presetSubtype="0" fill="hold" nodeType="withEffect">
                                  <p:stCondLst>
                                    <p:cond delay="0"/>
                                  </p:stCondLst>
                                  <p:childTnLst>
                                    <p:set>
                                      <p:cBhvr>
                                        <p:cTn id="9" dur="1" fill="hold">
                                          <p:stCondLst>
                                            <p:cond delay="0"/>
                                          </p:stCondLst>
                                        </p:cTn>
                                        <p:tgtEl>
                                          <p:spTgt spid="324"/>
                                        </p:tgtEl>
                                        <p:attrNameLst>
                                          <p:attrName>style.visibility</p:attrName>
                                        </p:attrNameLst>
                                      </p:cBhvr>
                                      <p:to>
                                        <p:strVal val="visible"/>
                                      </p:to>
                                    </p:set>
                                    <p:animEffect transition="in" filter="fade">
                                      <p:cBhvr>
                                        <p:cTn id="10" dur="500"/>
                                        <p:tgtEl>
                                          <p:spTgt spid="32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22"/>
                                        </p:tgtEl>
                                        <p:attrNameLst>
                                          <p:attrName>style.visibility</p:attrName>
                                        </p:attrNameLst>
                                      </p:cBhvr>
                                      <p:to>
                                        <p:strVal val="visible"/>
                                      </p:to>
                                    </p:set>
                                    <p:animEffect transition="in" filter="fade">
                                      <p:cBhvr>
                                        <p:cTn id="14" dur="500"/>
                                        <p:tgtEl>
                                          <p:spTgt spid="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grpSp>
        <p:nvGrpSpPr>
          <p:cNvPr id="330" name="Google Shape;330;p23"/>
          <p:cNvGrpSpPr/>
          <p:nvPr/>
        </p:nvGrpSpPr>
        <p:grpSpPr>
          <a:xfrm>
            <a:off x="623392" y="476671"/>
            <a:ext cx="3384375" cy="576000"/>
            <a:chOff x="623392" y="476671"/>
            <a:chExt cx="3384375" cy="576000"/>
          </a:xfrm>
        </p:grpSpPr>
        <p:sp>
          <p:nvSpPr>
            <p:cNvPr id="331" name="Google Shape;331;p23"/>
            <p:cNvSpPr txBox="1"/>
            <p:nvPr/>
          </p:nvSpPr>
          <p:spPr>
            <a:xfrm>
              <a:off x="785662" y="533838"/>
              <a:ext cx="322210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Microsoft Yahei"/>
                  <a:ea typeface="Microsoft Yahei"/>
                  <a:cs typeface="Microsoft Yahei"/>
                  <a:sym typeface="Microsoft Yahei"/>
                </a:rPr>
                <a:t>Correlation Matrix</a:t>
              </a:r>
              <a:endParaRPr lang="en-US" sz="2400" b="1">
                <a:solidFill>
                  <a:srgbClr val="3F3F3F"/>
                </a:solidFill>
                <a:latin typeface="Microsoft Yahei"/>
                <a:ea typeface="Microsoft Yahei"/>
                <a:cs typeface="Microsoft Yahei"/>
                <a:sym typeface="Microsoft Yahei"/>
              </a:endParaRPr>
            </a:p>
          </p:txBody>
        </p:sp>
        <p:sp>
          <p:nvSpPr>
            <p:cNvPr id="332" name="Google Shape;332;p23"/>
            <p:cNvSpPr/>
            <p:nvPr/>
          </p:nvSpPr>
          <p:spPr>
            <a:xfrm>
              <a:off x="623392" y="476671"/>
              <a:ext cx="45719" cy="576000"/>
            </a:xfrm>
            <a:prstGeom prst="rect">
              <a:avLst/>
            </a:prstGeom>
            <a:solidFill>
              <a:srgbClr val="558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333" name="Google Shape;333;p23"/>
          <p:cNvPicPr preferRelativeResize="0"/>
          <p:nvPr/>
        </p:nvPicPr>
        <p:blipFill rotWithShape="1">
          <a:blip r:embed="rId1"/>
          <a:srcRect/>
          <a:stretch>
            <a:fillRect/>
          </a:stretch>
        </p:blipFill>
        <p:spPr>
          <a:xfrm>
            <a:off x="1035500" y="1077746"/>
            <a:ext cx="6134100" cy="5003800"/>
          </a:xfrm>
          <a:prstGeom prst="rect">
            <a:avLst/>
          </a:prstGeom>
          <a:noFill/>
          <a:ln>
            <a:noFill/>
          </a:ln>
        </p:spPr>
      </p:pic>
      <p:sp>
        <p:nvSpPr>
          <p:cNvPr id="334" name="Google Shape;334;p23"/>
          <p:cNvSpPr/>
          <p:nvPr/>
        </p:nvSpPr>
        <p:spPr>
          <a:xfrm>
            <a:off x="7813047" y="1983699"/>
            <a:ext cx="3408600" cy="2684700"/>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23"/>
          <p:cNvSpPr txBox="1"/>
          <p:nvPr/>
        </p:nvSpPr>
        <p:spPr>
          <a:xfrm>
            <a:off x="7813075" y="2162175"/>
            <a:ext cx="3408600" cy="2327700"/>
          </a:xfrm>
          <a:prstGeom prst="rect">
            <a:avLst/>
          </a:prstGeom>
          <a:noFill/>
          <a:ln>
            <a:noFill/>
          </a:ln>
        </p:spPr>
        <p:txBody>
          <a:bodyPr spcFirstLastPara="1" wrap="square" lIns="91425" tIns="45700" rIns="91425" bIns="45700" anchor="ctr" anchorCtr="0">
            <a:noAutofit/>
          </a:bodyPr>
          <a:lstStyle/>
          <a:p>
            <a:pPr marL="457200" marR="0" lvl="0" indent="-317500" algn="l" rtl="0">
              <a:lnSpc>
                <a:spcPct val="100000"/>
              </a:lnSpc>
              <a:spcBef>
                <a:spcPts val="0"/>
              </a:spcBef>
              <a:spcAft>
                <a:spcPts val="0"/>
              </a:spcAft>
              <a:buSzPts val="1400"/>
              <a:buFont typeface="Microsoft Yahei"/>
              <a:buChar char="●"/>
            </a:pPr>
            <a:r>
              <a:rPr lang="en-US">
                <a:solidFill>
                  <a:schemeClr val="dk1"/>
                </a:solidFill>
                <a:latin typeface="Microsoft Yahei"/>
                <a:ea typeface="Microsoft Yahei"/>
                <a:cs typeface="Microsoft Yahei"/>
                <a:sym typeface="Microsoft Yahei"/>
              </a:rPr>
              <a:t>From the correlation matrix, we find that the correlation between previous and pdays is the highest. However, it is still not high enough. In this way, we decided to keep this attributes.</a:t>
            </a:r>
            <a:endParaRPr>
              <a:solidFill>
                <a:schemeClr val="dk1"/>
              </a:solidFill>
              <a:latin typeface="Microsoft Yahei"/>
              <a:ea typeface="Microsoft Yahei"/>
              <a:cs typeface="Microsoft Yahei"/>
              <a:sym typeface="Microsoft Yahei"/>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pSp>
        <p:nvGrpSpPr>
          <p:cNvPr id="341" name="Google Shape;341;p24"/>
          <p:cNvGrpSpPr/>
          <p:nvPr/>
        </p:nvGrpSpPr>
        <p:grpSpPr>
          <a:xfrm>
            <a:off x="623392" y="476671"/>
            <a:ext cx="3135775" cy="576000"/>
            <a:chOff x="623392" y="476671"/>
            <a:chExt cx="3135775" cy="576000"/>
          </a:xfrm>
        </p:grpSpPr>
        <p:sp>
          <p:nvSpPr>
            <p:cNvPr id="342" name="Google Shape;342;p24"/>
            <p:cNvSpPr txBox="1"/>
            <p:nvPr/>
          </p:nvSpPr>
          <p:spPr>
            <a:xfrm>
              <a:off x="785662" y="533838"/>
              <a:ext cx="297350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Microsoft Yahei"/>
                  <a:ea typeface="Microsoft Yahei"/>
                  <a:cs typeface="Microsoft Yahei"/>
                  <a:sym typeface="Microsoft Yahei"/>
                </a:rPr>
                <a:t>Measure/Measure</a:t>
              </a:r>
              <a:endParaRPr lang="en-US" sz="2400" b="1">
                <a:solidFill>
                  <a:srgbClr val="3F3F3F"/>
                </a:solidFill>
                <a:latin typeface="Microsoft Yahei"/>
                <a:ea typeface="Microsoft Yahei"/>
                <a:cs typeface="Microsoft Yahei"/>
                <a:sym typeface="Microsoft Yahei"/>
              </a:endParaRPr>
            </a:p>
          </p:txBody>
        </p:sp>
        <p:sp>
          <p:nvSpPr>
            <p:cNvPr id="343" name="Google Shape;343;p24"/>
            <p:cNvSpPr/>
            <p:nvPr/>
          </p:nvSpPr>
          <p:spPr>
            <a:xfrm>
              <a:off x="623392" y="476671"/>
              <a:ext cx="45719" cy="576000"/>
            </a:xfrm>
            <a:prstGeom prst="rect">
              <a:avLst/>
            </a:prstGeom>
            <a:solidFill>
              <a:srgbClr val="558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44" name="Google Shape;344;p24"/>
          <p:cNvGrpSpPr/>
          <p:nvPr/>
        </p:nvGrpSpPr>
        <p:grpSpPr>
          <a:xfrm>
            <a:off x="625456" y="1367205"/>
            <a:ext cx="3652318" cy="4837037"/>
            <a:chOff x="6672064" y="1772816"/>
            <a:chExt cx="3816424" cy="3744416"/>
          </a:xfrm>
        </p:grpSpPr>
        <p:sp>
          <p:nvSpPr>
            <p:cNvPr id="345" name="Google Shape;345;p24"/>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46" name="Google Shape;346;p24"/>
            <p:cNvGrpSpPr/>
            <p:nvPr/>
          </p:nvGrpSpPr>
          <p:grpSpPr>
            <a:xfrm>
              <a:off x="6888087" y="1814400"/>
              <a:ext cx="3168009" cy="406464"/>
              <a:chOff x="1102717" y="1595879"/>
              <a:chExt cx="3168009" cy="406464"/>
            </a:xfrm>
          </p:grpSpPr>
          <p:sp>
            <p:nvSpPr>
              <p:cNvPr id="347" name="Google Shape;347;p24"/>
              <p:cNvSpPr txBox="1"/>
              <p:nvPr/>
            </p:nvSpPr>
            <p:spPr>
              <a:xfrm>
                <a:off x="1102717" y="1595879"/>
                <a:ext cx="2897400" cy="40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b="1">
                    <a:solidFill>
                      <a:srgbClr val="1959E5"/>
                    </a:solidFill>
                    <a:latin typeface="Microsoft Yahei"/>
                    <a:ea typeface="Microsoft Yahei"/>
                    <a:cs typeface="Microsoft Yahei"/>
                    <a:sym typeface="Microsoft Yahei"/>
                  </a:rPr>
                  <a:t>balance</a:t>
                </a:r>
                <a:endParaRPr lang="en-US" b="1">
                  <a:solidFill>
                    <a:srgbClr val="1959E5"/>
                  </a:solidFill>
                  <a:latin typeface="Microsoft Yahei"/>
                  <a:ea typeface="Microsoft Yahei"/>
                  <a:cs typeface="Microsoft Yahei"/>
                  <a:sym typeface="Microsoft Yahei"/>
                </a:endParaRPr>
              </a:p>
            </p:txBody>
          </p:sp>
          <p:cxnSp>
            <p:nvCxnSpPr>
              <p:cNvPr id="348" name="Google Shape;348;p24"/>
              <p:cNvCxnSpPr/>
              <p:nvPr/>
            </p:nvCxnSpPr>
            <p:spPr>
              <a:xfrm>
                <a:off x="1174726" y="2002343"/>
                <a:ext cx="3096000" cy="0"/>
              </a:xfrm>
              <a:prstGeom prst="straightConnector1">
                <a:avLst/>
              </a:prstGeom>
              <a:noFill/>
              <a:ln w="9525" cap="flat" cmpd="sng">
                <a:solidFill>
                  <a:srgbClr val="1959E5"/>
                </a:solidFill>
                <a:prstDash val="solid"/>
                <a:round/>
                <a:headEnd type="none" w="sm" len="sm"/>
                <a:tailEnd type="none" w="sm" len="sm"/>
              </a:ln>
            </p:spPr>
          </p:cxnSp>
        </p:grpSp>
      </p:grpSp>
      <p:grpSp>
        <p:nvGrpSpPr>
          <p:cNvPr id="349" name="Google Shape;349;p24"/>
          <p:cNvGrpSpPr/>
          <p:nvPr/>
        </p:nvGrpSpPr>
        <p:grpSpPr>
          <a:xfrm>
            <a:off x="4387040" y="535282"/>
            <a:ext cx="3408830" cy="2566048"/>
            <a:chOff x="6672064" y="1772816"/>
            <a:chExt cx="3816424" cy="3744416"/>
          </a:xfrm>
        </p:grpSpPr>
        <p:sp>
          <p:nvSpPr>
            <p:cNvPr id="350" name="Google Shape;350;p24"/>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51" name="Google Shape;351;p24"/>
            <p:cNvGrpSpPr/>
            <p:nvPr/>
          </p:nvGrpSpPr>
          <p:grpSpPr>
            <a:xfrm>
              <a:off x="6888087" y="1790041"/>
              <a:ext cx="3168009" cy="402000"/>
              <a:chOff x="1102717" y="1571520"/>
              <a:chExt cx="3168009" cy="402000"/>
            </a:xfrm>
          </p:grpSpPr>
          <p:sp>
            <p:nvSpPr>
              <p:cNvPr id="352" name="Google Shape;352;p24"/>
              <p:cNvSpPr txBox="1"/>
              <p:nvPr/>
            </p:nvSpPr>
            <p:spPr>
              <a:xfrm>
                <a:off x="1102717" y="1571520"/>
                <a:ext cx="2897400" cy="40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b="1">
                    <a:solidFill>
                      <a:srgbClr val="1959E5"/>
                    </a:solidFill>
                    <a:latin typeface="Microsoft Yahei"/>
                    <a:ea typeface="Microsoft Yahei"/>
                    <a:cs typeface="Microsoft Yahei"/>
                    <a:sym typeface="Microsoft Yahei"/>
                  </a:rPr>
                  <a:t>duration</a:t>
                </a:r>
                <a:endParaRPr lang="en-US" b="1">
                  <a:solidFill>
                    <a:srgbClr val="1959E5"/>
                  </a:solidFill>
                  <a:latin typeface="Microsoft Yahei"/>
                  <a:ea typeface="Microsoft Yahei"/>
                  <a:cs typeface="Microsoft Yahei"/>
                  <a:sym typeface="Microsoft Yahei"/>
                </a:endParaRPr>
              </a:p>
            </p:txBody>
          </p:sp>
          <p:cxnSp>
            <p:nvCxnSpPr>
              <p:cNvPr id="353" name="Google Shape;353;p24"/>
              <p:cNvCxnSpPr/>
              <p:nvPr/>
            </p:nvCxnSpPr>
            <p:spPr>
              <a:xfrm>
                <a:off x="1174726" y="1944968"/>
                <a:ext cx="3096000" cy="0"/>
              </a:xfrm>
              <a:prstGeom prst="straightConnector1">
                <a:avLst/>
              </a:prstGeom>
              <a:noFill/>
              <a:ln w="9525" cap="flat" cmpd="sng">
                <a:solidFill>
                  <a:srgbClr val="1959E5"/>
                </a:solidFill>
                <a:prstDash val="solid"/>
                <a:round/>
                <a:headEnd type="none" w="sm" len="sm"/>
                <a:tailEnd type="none" w="sm" len="sm"/>
              </a:ln>
            </p:spPr>
          </p:cxnSp>
        </p:grpSp>
      </p:grpSp>
      <p:grpSp>
        <p:nvGrpSpPr>
          <p:cNvPr id="354" name="Google Shape;354;p24"/>
          <p:cNvGrpSpPr/>
          <p:nvPr/>
        </p:nvGrpSpPr>
        <p:grpSpPr>
          <a:xfrm>
            <a:off x="8151559" y="533859"/>
            <a:ext cx="3408830" cy="3863863"/>
            <a:chOff x="6672064" y="1772816"/>
            <a:chExt cx="3816424" cy="3744416"/>
          </a:xfrm>
        </p:grpSpPr>
        <p:sp>
          <p:nvSpPr>
            <p:cNvPr id="355" name="Google Shape;355;p24"/>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56" name="Google Shape;356;p24"/>
            <p:cNvGrpSpPr/>
            <p:nvPr/>
          </p:nvGrpSpPr>
          <p:grpSpPr>
            <a:xfrm>
              <a:off x="6888087" y="1843673"/>
              <a:ext cx="3168009" cy="450595"/>
              <a:chOff x="1102717" y="1625152"/>
              <a:chExt cx="3168009" cy="450595"/>
            </a:xfrm>
          </p:grpSpPr>
          <p:sp>
            <p:nvSpPr>
              <p:cNvPr id="357" name="Google Shape;357;p24"/>
              <p:cNvSpPr txBox="1"/>
              <p:nvPr/>
            </p:nvSpPr>
            <p:spPr>
              <a:xfrm>
                <a:off x="1102717" y="1625152"/>
                <a:ext cx="2897400" cy="40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b="1">
                    <a:solidFill>
                      <a:srgbClr val="1959E5"/>
                    </a:solidFill>
                    <a:latin typeface="Microsoft Yahei"/>
                    <a:ea typeface="Microsoft Yahei"/>
                    <a:cs typeface="Microsoft Yahei"/>
                    <a:sym typeface="Microsoft Yahei"/>
                  </a:rPr>
                  <a:t>day</a:t>
                </a:r>
                <a:endParaRPr lang="en-US" b="1">
                  <a:solidFill>
                    <a:srgbClr val="1959E5"/>
                  </a:solidFill>
                  <a:latin typeface="Microsoft Yahei"/>
                  <a:ea typeface="Microsoft Yahei"/>
                  <a:cs typeface="Microsoft Yahei"/>
                  <a:sym typeface="Microsoft Yahei"/>
                </a:endParaRPr>
              </a:p>
            </p:txBody>
          </p:sp>
          <p:cxnSp>
            <p:nvCxnSpPr>
              <p:cNvPr id="358" name="Google Shape;358;p24"/>
              <p:cNvCxnSpPr/>
              <p:nvPr/>
            </p:nvCxnSpPr>
            <p:spPr>
              <a:xfrm>
                <a:off x="1174726" y="2075747"/>
                <a:ext cx="3096000" cy="0"/>
              </a:xfrm>
              <a:prstGeom prst="straightConnector1">
                <a:avLst/>
              </a:prstGeom>
              <a:noFill/>
              <a:ln w="9525" cap="flat" cmpd="sng">
                <a:solidFill>
                  <a:srgbClr val="1959E5"/>
                </a:solidFill>
                <a:prstDash val="solid"/>
                <a:round/>
                <a:headEnd type="none" w="sm" len="sm"/>
                <a:tailEnd type="none" w="sm" len="sm"/>
              </a:ln>
            </p:spPr>
          </p:cxnSp>
        </p:grpSp>
      </p:grpSp>
      <p:pic>
        <p:nvPicPr>
          <p:cNvPr id="359" name="Google Shape;359;p24"/>
          <p:cNvPicPr preferRelativeResize="0"/>
          <p:nvPr/>
        </p:nvPicPr>
        <p:blipFill>
          <a:blip r:embed="rId1"/>
          <a:stretch>
            <a:fillRect/>
          </a:stretch>
        </p:blipFill>
        <p:spPr>
          <a:xfrm>
            <a:off x="751075" y="2008725"/>
            <a:ext cx="3280341" cy="2684750"/>
          </a:xfrm>
          <a:prstGeom prst="rect">
            <a:avLst/>
          </a:prstGeom>
          <a:noFill/>
          <a:ln>
            <a:noFill/>
          </a:ln>
        </p:spPr>
      </p:pic>
      <p:pic>
        <p:nvPicPr>
          <p:cNvPr id="360" name="Google Shape;360;p24"/>
          <p:cNvPicPr preferRelativeResize="0"/>
          <p:nvPr/>
        </p:nvPicPr>
        <p:blipFill>
          <a:blip r:embed="rId2"/>
          <a:stretch>
            <a:fillRect/>
          </a:stretch>
        </p:blipFill>
        <p:spPr>
          <a:xfrm>
            <a:off x="751075" y="4617275"/>
            <a:ext cx="3280350" cy="1337786"/>
          </a:xfrm>
          <a:prstGeom prst="rect">
            <a:avLst/>
          </a:prstGeom>
          <a:noFill/>
          <a:ln>
            <a:noFill/>
          </a:ln>
        </p:spPr>
      </p:pic>
      <p:pic>
        <p:nvPicPr>
          <p:cNvPr id="361" name="Google Shape;361;p24"/>
          <p:cNvPicPr preferRelativeResize="0"/>
          <p:nvPr/>
        </p:nvPicPr>
        <p:blipFill>
          <a:blip r:embed="rId3"/>
          <a:stretch>
            <a:fillRect/>
          </a:stretch>
        </p:blipFill>
        <p:spPr>
          <a:xfrm>
            <a:off x="4662100" y="1273903"/>
            <a:ext cx="2784025" cy="1689448"/>
          </a:xfrm>
          <a:prstGeom prst="rect">
            <a:avLst/>
          </a:prstGeom>
          <a:noFill/>
          <a:ln>
            <a:noFill/>
          </a:ln>
        </p:spPr>
      </p:pic>
      <p:sp>
        <p:nvSpPr>
          <p:cNvPr id="362" name="Google Shape;362;p24"/>
          <p:cNvSpPr/>
          <p:nvPr/>
        </p:nvSpPr>
        <p:spPr>
          <a:xfrm>
            <a:off x="8151550" y="5006807"/>
            <a:ext cx="3408600" cy="1197300"/>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63" name="Google Shape;363;p24"/>
          <p:cNvPicPr preferRelativeResize="0"/>
          <p:nvPr/>
        </p:nvPicPr>
        <p:blipFill rotWithShape="1">
          <a:blip r:embed="rId4"/>
          <a:srcRect r="16756"/>
          <a:stretch>
            <a:fillRect/>
          </a:stretch>
        </p:blipFill>
        <p:spPr>
          <a:xfrm>
            <a:off x="4413937" y="4263175"/>
            <a:ext cx="3280351" cy="1197400"/>
          </a:xfrm>
          <a:prstGeom prst="rect">
            <a:avLst/>
          </a:prstGeom>
          <a:noFill/>
          <a:ln>
            <a:noFill/>
          </a:ln>
        </p:spPr>
      </p:pic>
      <p:sp>
        <p:nvSpPr>
          <p:cNvPr id="364" name="Google Shape;364;p24"/>
          <p:cNvSpPr txBox="1"/>
          <p:nvPr/>
        </p:nvSpPr>
        <p:spPr>
          <a:xfrm>
            <a:off x="8151575" y="5147625"/>
            <a:ext cx="3408600" cy="878100"/>
          </a:xfrm>
          <a:prstGeom prst="rect">
            <a:avLst/>
          </a:prstGeom>
          <a:noFill/>
          <a:ln>
            <a:noFill/>
          </a:ln>
        </p:spPr>
        <p:txBody>
          <a:bodyPr spcFirstLastPara="1" wrap="square" lIns="91425" tIns="45700" rIns="91425" bIns="45700" anchor="ctr" anchorCtr="0">
            <a:noAutofit/>
          </a:bodyPr>
          <a:lstStyle/>
          <a:p>
            <a:pPr marL="457200" lvl="0" indent="-317500" algn="l" rtl="0">
              <a:spcBef>
                <a:spcPts val="0"/>
              </a:spcBef>
              <a:spcAft>
                <a:spcPts val="0"/>
              </a:spcAft>
              <a:buClr>
                <a:schemeClr val="dk1"/>
              </a:buClr>
              <a:buSzPts val="1400"/>
              <a:buFont typeface="Microsoft Yahei"/>
              <a:buChar char="●"/>
            </a:pPr>
            <a:r>
              <a:rPr lang="en-US">
                <a:solidFill>
                  <a:schemeClr val="dk1"/>
                </a:solidFill>
                <a:latin typeface="Microsoft Yahei"/>
                <a:ea typeface="Microsoft Yahei"/>
                <a:cs typeface="Microsoft Yahei"/>
                <a:sym typeface="Microsoft Yahei"/>
              </a:rPr>
              <a:t>No linear relationship among most numeric attributes.</a:t>
            </a:r>
            <a:endParaRPr>
              <a:solidFill>
                <a:schemeClr val="dk1"/>
              </a:solidFill>
              <a:latin typeface="Microsoft Yahei"/>
              <a:ea typeface="Microsoft Yahei"/>
              <a:cs typeface="Microsoft Yahei"/>
              <a:sym typeface="Microsoft Yahei"/>
            </a:endParaRPr>
          </a:p>
        </p:txBody>
      </p:sp>
      <p:grpSp>
        <p:nvGrpSpPr>
          <p:cNvPr id="365" name="Google Shape;365;p24"/>
          <p:cNvGrpSpPr/>
          <p:nvPr/>
        </p:nvGrpSpPr>
        <p:grpSpPr>
          <a:xfrm>
            <a:off x="4387183" y="3218677"/>
            <a:ext cx="3408719" cy="2867011"/>
            <a:chOff x="6672064" y="1772816"/>
            <a:chExt cx="3816300" cy="3744300"/>
          </a:xfrm>
        </p:grpSpPr>
        <p:sp>
          <p:nvSpPr>
            <p:cNvPr id="366" name="Google Shape;366;p24"/>
            <p:cNvSpPr/>
            <p:nvPr/>
          </p:nvSpPr>
          <p:spPr>
            <a:xfrm>
              <a:off x="6672064" y="1772816"/>
              <a:ext cx="3816300" cy="3744300"/>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67" name="Google Shape;367;p24"/>
            <p:cNvGrpSpPr/>
            <p:nvPr/>
          </p:nvGrpSpPr>
          <p:grpSpPr>
            <a:xfrm>
              <a:off x="6888087" y="1790041"/>
              <a:ext cx="3168009" cy="402000"/>
              <a:chOff x="1102717" y="1571520"/>
              <a:chExt cx="3168009" cy="402000"/>
            </a:xfrm>
          </p:grpSpPr>
          <p:sp>
            <p:nvSpPr>
              <p:cNvPr id="368" name="Google Shape;368;p24"/>
              <p:cNvSpPr txBox="1"/>
              <p:nvPr/>
            </p:nvSpPr>
            <p:spPr>
              <a:xfrm>
                <a:off x="1102717" y="1571520"/>
                <a:ext cx="2897400" cy="40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b="1">
                    <a:solidFill>
                      <a:srgbClr val="1959E5"/>
                    </a:solidFill>
                    <a:latin typeface="Microsoft Yahei"/>
                    <a:ea typeface="Microsoft Yahei"/>
                    <a:cs typeface="Microsoft Yahei"/>
                    <a:sym typeface="Microsoft Yahei"/>
                  </a:rPr>
                  <a:t>campaign</a:t>
                </a:r>
                <a:endParaRPr lang="en-US" b="1">
                  <a:solidFill>
                    <a:srgbClr val="1959E5"/>
                  </a:solidFill>
                  <a:latin typeface="Microsoft Yahei"/>
                  <a:ea typeface="Microsoft Yahei"/>
                  <a:cs typeface="Microsoft Yahei"/>
                  <a:sym typeface="Microsoft Yahei"/>
                </a:endParaRPr>
              </a:p>
            </p:txBody>
          </p:sp>
          <p:cxnSp>
            <p:nvCxnSpPr>
              <p:cNvPr id="369" name="Google Shape;369;p24"/>
              <p:cNvCxnSpPr/>
              <p:nvPr/>
            </p:nvCxnSpPr>
            <p:spPr>
              <a:xfrm>
                <a:off x="1174726" y="1944968"/>
                <a:ext cx="3096000" cy="0"/>
              </a:xfrm>
              <a:prstGeom prst="straightConnector1">
                <a:avLst/>
              </a:prstGeom>
              <a:noFill/>
              <a:ln w="9525" cap="flat" cmpd="sng">
                <a:solidFill>
                  <a:srgbClr val="1959E5"/>
                </a:solidFill>
                <a:prstDash val="solid"/>
                <a:round/>
                <a:headEnd type="none" w="sm" len="sm"/>
                <a:tailEnd type="none" w="sm" len="sm"/>
              </a:ln>
            </p:spPr>
          </p:cxnSp>
        </p:grpSp>
      </p:grpSp>
      <p:pic>
        <p:nvPicPr>
          <p:cNvPr id="370" name="Google Shape;370;p24"/>
          <p:cNvPicPr preferRelativeResize="0"/>
          <p:nvPr/>
        </p:nvPicPr>
        <p:blipFill>
          <a:blip r:embed="rId5"/>
          <a:stretch>
            <a:fillRect/>
          </a:stretch>
        </p:blipFill>
        <p:spPr>
          <a:xfrm>
            <a:off x="8520125" y="1214800"/>
            <a:ext cx="2719560" cy="31829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grpSp>
        <p:nvGrpSpPr>
          <p:cNvPr id="376" name="Google Shape;376;p25"/>
          <p:cNvGrpSpPr/>
          <p:nvPr/>
        </p:nvGrpSpPr>
        <p:grpSpPr>
          <a:xfrm>
            <a:off x="623392" y="476671"/>
            <a:ext cx="3393047" cy="576000"/>
            <a:chOff x="623392" y="476671"/>
            <a:chExt cx="3393047" cy="576000"/>
          </a:xfrm>
        </p:grpSpPr>
        <p:sp>
          <p:nvSpPr>
            <p:cNvPr id="377" name="Google Shape;377;p25"/>
            <p:cNvSpPr txBox="1"/>
            <p:nvPr/>
          </p:nvSpPr>
          <p:spPr>
            <a:xfrm>
              <a:off x="785662" y="533838"/>
              <a:ext cx="323077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Microsoft Yahei"/>
                  <a:ea typeface="Microsoft Yahei"/>
                  <a:cs typeface="Microsoft Yahei"/>
                  <a:sym typeface="Microsoft Yahei"/>
                </a:rPr>
                <a:t>Category/Category</a:t>
              </a:r>
              <a:endParaRPr lang="en-US" sz="2400" b="1">
                <a:solidFill>
                  <a:srgbClr val="3F3F3F"/>
                </a:solidFill>
                <a:latin typeface="Microsoft Yahei"/>
                <a:ea typeface="Microsoft Yahei"/>
                <a:cs typeface="Microsoft Yahei"/>
                <a:sym typeface="Microsoft Yahei"/>
              </a:endParaRPr>
            </a:p>
          </p:txBody>
        </p:sp>
        <p:sp>
          <p:nvSpPr>
            <p:cNvPr id="378" name="Google Shape;378;p25"/>
            <p:cNvSpPr/>
            <p:nvPr/>
          </p:nvSpPr>
          <p:spPr>
            <a:xfrm>
              <a:off x="623392" y="476671"/>
              <a:ext cx="45719" cy="576000"/>
            </a:xfrm>
            <a:prstGeom prst="rect">
              <a:avLst/>
            </a:prstGeom>
            <a:solidFill>
              <a:srgbClr val="558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379" name="Google Shape;379;p25"/>
          <p:cNvGrpSpPr/>
          <p:nvPr/>
        </p:nvGrpSpPr>
        <p:grpSpPr>
          <a:xfrm>
            <a:off x="488139" y="3444766"/>
            <a:ext cx="7265742" cy="3084554"/>
            <a:chOff x="6888087" y="2001026"/>
            <a:chExt cx="8134507" cy="3744300"/>
          </a:xfrm>
        </p:grpSpPr>
        <p:sp>
          <p:nvSpPr>
            <p:cNvPr id="380" name="Google Shape;380;p25"/>
            <p:cNvSpPr/>
            <p:nvPr/>
          </p:nvSpPr>
          <p:spPr>
            <a:xfrm>
              <a:off x="6888094" y="2001026"/>
              <a:ext cx="8134500" cy="3744300"/>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81" name="Google Shape;381;p25"/>
            <p:cNvGrpSpPr/>
            <p:nvPr/>
          </p:nvGrpSpPr>
          <p:grpSpPr>
            <a:xfrm>
              <a:off x="6888087" y="2075348"/>
              <a:ext cx="7179609" cy="440453"/>
              <a:chOff x="1102717" y="1856827"/>
              <a:chExt cx="7179609" cy="440453"/>
            </a:xfrm>
          </p:grpSpPr>
          <p:sp>
            <p:nvSpPr>
              <p:cNvPr id="382" name="Google Shape;382;p25"/>
              <p:cNvSpPr txBox="1"/>
              <p:nvPr/>
            </p:nvSpPr>
            <p:spPr>
              <a:xfrm>
                <a:off x="1102717" y="1856827"/>
                <a:ext cx="2897400" cy="40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200" b="1">
                    <a:solidFill>
                      <a:srgbClr val="1959E5"/>
                    </a:solidFill>
                  </a:rPr>
                  <a:t>Education by Category</a:t>
                </a:r>
                <a:endParaRPr sz="1200"/>
              </a:p>
            </p:txBody>
          </p:sp>
          <p:cxnSp>
            <p:nvCxnSpPr>
              <p:cNvPr id="383" name="Google Shape;383;p25"/>
              <p:cNvCxnSpPr/>
              <p:nvPr/>
            </p:nvCxnSpPr>
            <p:spPr>
              <a:xfrm rot="10800000" flipH="1">
                <a:off x="1174726" y="2285880"/>
                <a:ext cx="7107600" cy="11400"/>
              </a:xfrm>
              <a:prstGeom prst="straightConnector1">
                <a:avLst/>
              </a:prstGeom>
              <a:noFill/>
              <a:ln w="9525" cap="flat" cmpd="sng">
                <a:solidFill>
                  <a:srgbClr val="1959E5"/>
                </a:solidFill>
                <a:prstDash val="solid"/>
                <a:round/>
                <a:headEnd type="none" w="sm" len="sm"/>
                <a:tailEnd type="none" w="sm" len="sm"/>
              </a:ln>
            </p:spPr>
          </p:cxnSp>
        </p:grpSp>
      </p:grpSp>
      <p:grpSp>
        <p:nvGrpSpPr>
          <p:cNvPr id="384" name="Google Shape;384;p25"/>
          <p:cNvGrpSpPr/>
          <p:nvPr/>
        </p:nvGrpSpPr>
        <p:grpSpPr>
          <a:xfrm>
            <a:off x="488265" y="1081729"/>
            <a:ext cx="11439741" cy="2272136"/>
            <a:chOff x="6672067" y="1600165"/>
            <a:chExt cx="3816300" cy="3916800"/>
          </a:xfrm>
        </p:grpSpPr>
        <p:sp>
          <p:nvSpPr>
            <p:cNvPr id="385" name="Google Shape;385;p25"/>
            <p:cNvSpPr/>
            <p:nvPr/>
          </p:nvSpPr>
          <p:spPr>
            <a:xfrm>
              <a:off x="6672067" y="1600165"/>
              <a:ext cx="3816300" cy="3916800"/>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86" name="Google Shape;386;p25"/>
            <p:cNvGrpSpPr/>
            <p:nvPr/>
          </p:nvGrpSpPr>
          <p:grpSpPr>
            <a:xfrm>
              <a:off x="6672067" y="1829495"/>
              <a:ext cx="3570347" cy="700564"/>
              <a:chOff x="886697" y="1610974"/>
              <a:chExt cx="3570347" cy="700564"/>
            </a:xfrm>
          </p:grpSpPr>
          <p:sp>
            <p:nvSpPr>
              <p:cNvPr id="387" name="Google Shape;387;p25"/>
              <p:cNvSpPr txBox="1"/>
              <p:nvPr/>
            </p:nvSpPr>
            <p:spPr>
              <a:xfrm>
                <a:off x="886697" y="1610974"/>
                <a:ext cx="2897400" cy="686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b="1">
                    <a:solidFill>
                      <a:srgbClr val="1959E5"/>
                    </a:solidFill>
                  </a:rPr>
                  <a:t>Job by Category</a:t>
                </a:r>
                <a:endParaRPr b="1">
                  <a:solidFill>
                    <a:srgbClr val="1959E5"/>
                  </a:solidFill>
                </a:endParaRPr>
              </a:p>
            </p:txBody>
          </p:sp>
          <p:cxnSp>
            <p:nvCxnSpPr>
              <p:cNvPr id="388" name="Google Shape;388;p25"/>
              <p:cNvCxnSpPr/>
              <p:nvPr/>
            </p:nvCxnSpPr>
            <p:spPr>
              <a:xfrm>
                <a:off x="934145" y="2297138"/>
                <a:ext cx="3522900" cy="14400"/>
              </a:xfrm>
              <a:prstGeom prst="straightConnector1">
                <a:avLst/>
              </a:prstGeom>
              <a:noFill/>
              <a:ln w="9525" cap="flat" cmpd="sng">
                <a:solidFill>
                  <a:srgbClr val="1959E5"/>
                </a:solidFill>
                <a:prstDash val="solid"/>
                <a:round/>
                <a:headEnd type="none" w="sm" len="sm"/>
                <a:tailEnd type="none" w="sm" len="sm"/>
              </a:ln>
            </p:spPr>
          </p:cxnSp>
        </p:grpSp>
      </p:grpSp>
      <p:sp>
        <p:nvSpPr>
          <p:cNvPr id="389" name="Google Shape;389;p25"/>
          <p:cNvSpPr txBox="1"/>
          <p:nvPr/>
        </p:nvSpPr>
        <p:spPr>
          <a:xfrm>
            <a:off x="8622725" y="4186525"/>
            <a:ext cx="2751300" cy="177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No apparent relationship or </a:t>
            </a:r>
            <a:r>
              <a:rPr lang="en-US" sz="1800">
                <a:solidFill>
                  <a:schemeClr val="dk1"/>
                </a:solidFill>
              </a:rPr>
              <a:t>unexpected observation </a:t>
            </a:r>
            <a:r>
              <a:rPr lang="en-US" sz="1800"/>
              <a:t>between other categories for the category distribution.</a:t>
            </a:r>
            <a:endParaRPr sz="1800"/>
          </a:p>
          <a:p>
            <a:pPr marL="0" lvl="0" indent="0" algn="l" rtl="0">
              <a:spcBef>
                <a:spcPts val="0"/>
              </a:spcBef>
              <a:spcAft>
                <a:spcPts val="0"/>
              </a:spcAft>
              <a:buNone/>
            </a:pPr>
            <a:endParaRPr sz="1300"/>
          </a:p>
        </p:txBody>
      </p:sp>
      <p:pic>
        <p:nvPicPr>
          <p:cNvPr id="390" name="Google Shape;390;p25"/>
          <p:cNvPicPr preferRelativeResize="0"/>
          <p:nvPr/>
        </p:nvPicPr>
        <p:blipFill>
          <a:blip r:embed="rId1"/>
          <a:stretch>
            <a:fillRect/>
          </a:stretch>
        </p:blipFill>
        <p:spPr>
          <a:xfrm>
            <a:off x="735050" y="4186526"/>
            <a:ext cx="6771923" cy="2074800"/>
          </a:xfrm>
          <a:prstGeom prst="rect">
            <a:avLst/>
          </a:prstGeom>
          <a:noFill/>
          <a:ln w="9525" cap="flat" cmpd="sng">
            <a:solidFill>
              <a:schemeClr val="lt1"/>
            </a:solidFill>
            <a:prstDash val="solid"/>
            <a:round/>
            <a:headEnd type="none" w="sm" len="sm"/>
            <a:tailEnd type="none" w="sm" len="sm"/>
          </a:ln>
        </p:spPr>
      </p:pic>
      <p:sp>
        <p:nvSpPr>
          <p:cNvPr id="391" name="Google Shape;391;p25"/>
          <p:cNvSpPr txBox="1"/>
          <p:nvPr/>
        </p:nvSpPr>
        <p:spPr>
          <a:xfrm>
            <a:off x="2636675" y="3475350"/>
            <a:ext cx="4382400" cy="754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panose="020B0604020202090204"/>
              <a:buNone/>
            </a:pPr>
            <a:r>
              <a:rPr lang="en-US" sz="1350">
                <a:solidFill>
                  <a:schemeClr val="dk1"/>
                </a:solidFill>
                <a:highlight>
                  <a:srgbClr val="FFFFFF"/>
                </a:highlight>
              </a:rPr>
              <a:t>There is a relationship between job and education.</a:t>
            </a:r>
            <a:endParaRPr sz="1350">
              <a:solidFill>
                <a:schemeClr val="dk1"/>
              </a:solidFill>
              <a:highlight>
                <a:srgbClr val="FFFFFF"/>
              </a:highlight>
            </a:endParaRPr>
          </a:p>
          <a:p>
            <a:pPr marL="0" lvl="0" indent="0" algn="l" rtl="0">
              <a:spcBef>
                <a:spcPts val="900"/>
              </a:spcBef>
              <a:spcAft>
                <a:spcPts val="0"/>
              </a:spcAft>
              <a:buNone/>
            </a:pPr>
            <a:endParaRPr>
              <a:latin typeface="Calibri"/>
              <a:ea typeface="Calibri"/>
              <a:cs typeface="Calibri"/>
              <a:sym typeface="Calibri"/>
            </a:endParaRPr>
          </a:p>
        </p:txBody>
      </p:sp>
      <p:pic>
        <p:nvPicPr>
          <p:cNvPr id="392" name="Google Shape;392;p25"/>
          <p:cNvPicPr preferRelativeResize="0"/>
          <p:nvPr/>
        </p:nvPicPr>
        <p:blipFill>
          <a:blip r:embed="rId2"/>
          <a:stretch>
            <a:fillRect/>
          </a:stretch>
        </p:blipFill>
        <p:spPr>
          <a:xfrm>
            <a:off x="545675" y="1675400"/>
            <a:ext cx="5724100" cy="1592375"/>
          </a:xfrm>
          <a:prstGeom prst="rect">
            <a:avLst/>
          </a:prstGeom>
          <a:noFill/>
          <a:ln>
            <a:noFill/>
          </a:ln>
        </p:spPr>
      </p:pic>
      <p:pic>
        <p:nvPicPr>
          <p:cNvPr id="393" name="Google Shape;393;p25"/>
          <p:cNvPicPr preferRelativeResize="0"/>
          <p:nvPr/>
        </p:nvPicPr>
        <p:blipFill>
          <a:blip r:embed="rId3"/>
          <a:stretch>
            <a:fillRect/>
          </a:stretch>
        </p:blipFill>
        <p:spPr>
          <a:xfrm>
            <a:off x="5118800" y="1910940"/>
            <a:ext cx="6809200" cy="1442934"/>
          </a:xfrm>
          <a:prstGeom prst="rect">
            <a:avLst/>
          </a:prstGeom>
          <a:noFill/>
          <a:ln>
            <a:noFill/>
          </a:ln>
        </p:spPr>
      </p:pic>
      <p:sp>
        <p:nvSpPr>
          <p:cNvPr id="394" name="Google Shape;394;p25"/>
          <p:cNvSpPr txBox="1"/>
          <p:nvPr/>
        </p:nvSpPr>
        <p:spPr>
          <a:xfrm>
            <a:off x="2051675" y="1052675"/>
            <a:ext cx="5552400" cy="86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panose="020B0604020202090204"/>
              <a:buNone/>
            </a:pPr>
            <a:r>
              <a:rPr lang="en-US" sz="1300">
                <a:solidFill>
                  <a:schemeClr val="dk1"/>
                </a:solidFill>
              </a:rPr>
              <a:t>Last contact month of year is correlated to the client’s job.</a:t>
            </a:r>
            <a:endParaRPr sz="1300">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r>
              <a:rPr lang="en-US" sz="1300">
                <a:solidFill>
                  <a:schemeClr val="dk1"/>
                </a:solidFill>
              </a:rPr>
              <a:t>Job management accounts for the large proportions in each month.</a:t>
            </a:r>
            <a:endParaRPr sz="1300">
              <a:solidFill>
                <a:schemeClr val="dk1"/>
              </a:solidFill>
            </a:endParaRPr>
          </a:p>
          <a:p>
            <a:pPr marL="0" lvl="0" indent="0" algn="l" rtl="0">
              <a:spcBef>
                <a:spcPts val="0"/>
              </a:spcBef>
              <a:spcAft>
                <a:spcPts val="0"/>
              </a:spcAft>
              <a:buNone/>
            </a:pPr>
          </a:p>
        </p:txBody>
      </p:sp>
      <p:sp>
        <p:nvSpPr>
          <p:cNvPr id="395" name="Google Shape;395;p25"/>
          <p:cNvSpPr txBox="1"/>
          <p:nvPr/>
        </p:nvSpPr>
        <p:spPr>
          <a:xfrm>
            <a:off x="7144950" y="1147775"/>
            <a:ext cx="43824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panose="020B0604020202090204"/>
              <a:buNone/>
            </a:pPr>
            <a:r>
              <a:rPr lang="en-US">
                <a:solidFill>
                  <a:schemeClr val="dk1"/>
                </a:solidFill>
              </a:rPr>
              <a:t>Job is impacted by the level of the education.</a:t>
            </a:r>
            <a:endParaRPr>
              <a:solidFill>
                <a:schemeClr val="dk1"/>
              </a:solidFill>
            </a:endParaRPr>
          </a:p>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grpSp>
        <p:nvGrpSpPr>
          <p:cNvPr id="401" name="Google Shape;401;p26"/>
          <p:cNvGrpSpPr/>
          <p:nvPr/>
        </p:nvGrpSpPr>
        <p:grpSpPr>
          <a:xfrm>
            <a:off x="469281" y="423844"/>
            <a:ext cx="3392970" cy="576000"/>
            <a:chOff x="623392" y="476671"/>
            <a:chExt cx="3392970" cy="576000"/>
          </a:xfrm>
        </p:grpSpPr>
        <p:sp>
          <p:nvSpPr>
            <p:cNvPr id="402" name="Google Shape;402;p26"/>
            <p:cNvSpPr txBox="1"/>
            <p:nvPr/>
          </p:nvSpPr>
          <p:spPr>
            <a:xfrm>
              <a:off x="785662" y="533838"/>
              <a:ext cx="32307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dirty="0">
                  <a:solidFill>
                    <a:srgbClr val="3F3F3F"/>
                  </a:solidFill>
                  <a:latin typeface="Microsoft Yahei"/>
                  <a:ea typeface="Microsoft Yahei"/>
                  <a:cs typeface="Microsoft Yahei"/>
                  <a:sym typeface="Microsoft Yahei"/>
                </a:rPr>
                <a:t>Category/Measure</a:t>
              </a:r>
              <a:endParaRPr sz="1500" dirty="0"/>
            </a:p>
          </p:txBody>
        </p:sp>
        <p:sp>
          <p:nvSpPr>
            <p:cNvPr id="403" name="Google Shape;403;p26"/>
            <p:cNvSpPr/>
            <p:nvPr/>
          </p:nvSpPr>
          <p:spPr>
            <a:xfrm>
              <a:off x="623392" y="476671"/>
              <a:ext cx="45719" cy="576000"/>
            </a:xfrm>
            <a:prstGeom prst="rect">
              <a:avLst/>
            </a:prstGeom>
            <a:solidFill>
              <a:srgbClr val="558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04" name="Google Shape;404;p26"/>
          <p:cNvGrpSpPr/>
          <p:nvPr/>
        </p:nvGrpSpPr>
        <p:grpSpPr>
          <a:xfrm>
            <a:off x="556646" y="3436955"/>
            <a:ext cx="11166112" cy="2833686"/>
            <a:chOff x="6672064" y="1772816"/>
            <a:chExt cx="3816300" cy="3744300"/>
          </a:xfrm>
        </p:grpSpPr>
        <p:sp>
          <p:nvSpPr>
            <p:cNvPr id="405" name="Google Shape;405;p26"/>
            <p:cNvSpPr/>
            <p:nvPr/>
          </p:nvSpPr>
          <p:spPr>
            <a:xfrm>
              <a:off x="6672064" y="1772816"/>
              <a:ext cx="3816300" cy="3744300"/>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06" name="Google Shape;406;p26"/>
            <p:cNvGrpSpPr/>
            <p:nvPr/>
          </p:nvGrpSpPr>
          <p:grpSpPr>
            <a:xfrm>
              <a:off x="6746882" y="1960013"/>
              <a:ext cx="3119462" cy="696876"/>
              <a:chOff x="961512" y="1741492"/>
              <a:chExt cx="3119462" cy="696876"/>
            </a:xfrm>
          </p:grpSpPr>
          <p:sp>
            <p:nvSpPr>
              <p:cNvPr id="407" name="Google Shape;407;p26"/>
              <p:cNvSpPr txBox="1"/>
              <p:nvPr/>
            </p:nvSpPr>
            <p:spPr>
              <a:xfrm>
                <a:off x="961512" y="1741492"/>
                <a:ext cx="2897400" cy="40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900" b="1">
                    <a:solidFill>
                      <a:srgbClr val="1959E5"/>
                    </a:solidFill>
                    <a:latin typeface="Microsoft Yahei"/>
                    <a:ea typeface="Microsoft Yahei"/>
                    <a:cs typeface="Microsoft Yahei"/>
                    <a:sym typeface="Microsoft Yahei"/>
                  </a:rPr>
                  <a:t>age by category</a:t>
                </a:r>
                <a:endParaRPr sz="1900"/>
              </a:p>
            </p:txBody>
          </p:sp>
          <p:cxnSp>
            <p:nvCxnSpPr>
              <p:cNvPr id="408" name="Google Shape;408;p26"/>
              <p:cNvCxnSpPr/>
              <p:nvPr/>
            </p:nvCxnSpPr>
            <p:spPr>
              <a:xfrm>
                <a:off x="984974" y="2438368"/>
                <a:ext cx="3096000" cy="0"/>
              </a:xfrm>
              <a:prstGeom prst="straightConnector1">
                <a:avLst/>
              </a:prstGeom>
              <a:noFill/>
              <a:ln w="9525" cap="flat" cmpd="sng">
                <a:solidFill>
                  <a:srgbClr val="1959E5"/>
                </a:solidFill>
                <a:prstDash val="solid"/>
                <a:round/>
                <a:headEnd type="none" w="sm" len="sm"/>
                <a:tailEnd type="none" w="sm" len="sm"/>
              </a:ln>
            </p:spPr>
          </p:cxnSp>
        </p:grpSp>
      </p:grpSp>
      <p:grpSp>
        <p:nvGrpSpPr>
          <p:cNvPr id="409" name="Google Shape;409;p26"/>
          <p:cNvGrpSpPr/>
          <p:nvPr/>
        </p:nvGrpSpPr>
        <p:grpSpPr>
          <a:xfrm>
            <a:off x="3811147" y="476668"/>
            <a:ext cx="7911572" cy="2833686"/>
            <a:chOff x="6294859" y="1772816"/>
            <a:chExt cx="3816300" cy="3744300"/>
          </a:xfrm>
        </p:grpSpPr>
        <p:sp>
          <p:nvSpPr>
            <p:cNvPr id="410" name="Google Shape;410;p26"/>
            <p:cNvSpPr/>
            <p:nvPr/>
          </p:nvSpPr>
          <p:spPr>
            <a:xfrm>
              <a:off x="6294859" y="1772816"/>
              <a:ext cx="3816300" cy="3744300"/>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11" name="Google Shape;411;p26"/>
            <p:cNvGrpSpPr/>
            <p:nvPr/>
          </p:nvGrpSpPr>
          <p:grpSpPr>
            <a:xfrm>
              <a:off x="6525329" y="2039956"/>
              <a:ext cx="3096004" cy="519081"/>
              <a:chOff x="739959" y="1821435"/>
              <a:chExt cx="3096004" cy="519081"/>
            </a:xfrm>
          </p:grpSpPr>
          <p:sp>
            <p:nvSpPr>
              <p:cNvPr id="412" name="Google Shape;412;p26"/>
              <p:cNvSpPr txBox="1"/>
              <p:nvPr/>
            </p:nvSpPr>
            <p:spPr>
              <a:xfrm>
                <a:off x="739959" y="1821435"/>
                <a:ext cx="2897400" cy="402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900" b="1">
                    <a:solidFill>
                      <a:srgbClr val="1959E5"/>
                    </a:solidFill>
                    <a:latin typeface="Microsoft Yahei"/>
                    <a:ea typeface="Microsoft Yahei"/>
                    <a:cs typeface="Microsoft Yahei"/>
                    <a:sym typeface="Microsoft Yahei"/>
                  </a:rPr>
                  <a:t>pdays by category</a:t>
                </a:r>
                <a:r>
                  <a:rPr lang="en-US" sz="1700" b="1">
                    <a:solidFill>
                      <a:srgbClr val="1959E5"/>
                    </a:solidFill>
                    <a:latin typeface="Microsoft Yahei"/>
                    <a:ea typeface="Microsoft Yahei"/>
                    <a:cs typeface="Microsoft Yahei"/>
                    <a:sym typeface="Microsoft Yahei"/>
                  </a:rPr>
                  <a:t> </a:t>
                </a:r>
                <a:endParaRPr sz="1700"/>
              </a:p>
            </p:txBody>
          </p:sp>
          <p:cxnSp>
            <p:nvCxnSpPr>
              <p:cNvPr id="413" name="Google Shape;413;p26"/>
              <p:cNvCxnSpPr/>
              <p:nvPr/>
            </p:nvCxnSpPr>
            <p:spPr>
              <a:xfrm>
                <a:off x="739963" y="2340516"/>
                <a:ext cx="3096000" cy="0"/>
              </a:xfrm>
              <a:prstGeom prst="straightConnector1">
                <a:avLst/>
              </a:prstGeom>
              <a:noFill/>
              <a:ln w="9525" cap="flat" cmpd="sng">
                <a:solidFill>
                  <a:srgbClr val="1959E5"/>
                </a:solidFill>
                <a:prstDash val="solid"/>
                <a:round/>
                <a:headEnd type="none" w="sm" len="sm"/>
                <a:tailEnd type="none" w="sm" len="sm"/>
              </a:ln>
            </p:spPr>
          </p:cxnSp>
        </p:grpSp>
      </p:grpSp>
      <p:pic>
        <p:nvPicPr>
          <p:cNvPr id="414" name="Google Shape;414;p26"/>
          <p:cNvPicPr preferRelativeResize="0"/>
          <p:nvPr/>
        </p:nvPicPr>
        <p:blipFill>
          <a:blip r:embed="rId1"/>
          <a:stretch>
            <a:fillRect/>
          </a:stretch>
        </p:blipFill>
        <p:spPr>
          <a:xfrm>
            <a:off x="3848972" y="1111425"/>
            <a:ext cx="3495750" cy="2028925"/>
          </a:xfrm>
          <a:prstGeom prst="rect">
            <a:avLst/>
          </a:prstGeom>
          <a:noFill/>
          <a:ln>
            <a:noFill/>
          </a:ln>
        </p:spPr>
      </p:pic>
      <p:sp>
        <p:nvSpPr>
          <p:cNvPr id="415" name="Google Shape;415;p26"/>
          <p:cNvSpPr txBox="1"/>
          <p:nvPr/>
        </p:nvSpPr>
        <p:spPr>
          <a:xfrm>
            <a:off x="7344725" y="1275050"/>
            <a:ext cx="4253700" cy="193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dk1"/>
                </a:solidFill>
              </a:rPr>
              <a:t>When the client outcome of previous marketing campaign is success, the number of days that passed by after the client was last contacted tend to be smaller than failure and other clients.</a:t>
            </a:r>
            <a:endParaRPr sz="1900">
              <a:solidFill>
                <a:schemeClr val="dk1"/>
              </a:solidFill>
            </a:endParaRPr>
          </a:p>
        </p:txBody>
      </p:sp>
      <p:sp>
        <p:nvSpPr>
          <p:cNvPr id="416" name="Google Shape;416;p26"/>
          <p:cNvSpPr txBox="1"/>
          <p:nvPr/>
        </p:nvSpPr>
        <p:spPr>
          <a:xfrm>
            <a:off x="623400" y="1321253"/>
            <a:ext cx="28284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rPr>
              <a:t>While looking at measure distribution by different category values, nothing too surprising or unexpected observation for this dataset. </a:t>
            </a:r>
            <a:endParaRPr sz="1800">
              <a:latin typeface="Calibri"/>
              <a:ea typeface="Calibri"/>
              <a:cs typeface="Calibri"/>
              <a:sym typeface="Calibri"/>
            </a:endParaRPr>
          </a:p>
        </p:txBody>
      </p:sp>
      <p:pic>
        <p:nvPicPr>
          <p:cNvPr id="417" name="Google Shape;417;p26"/>
          <p:cNvPicPr preferRelativeResize="0"/>
          <p:nvPr/>
        </p:nvPicPr>
        <p:blipFill>
          <a:blip r:embed="rId2"/>
          <a:stretch>
            <a:fillRect/>
          </a:stretch>
        </p:blipFill>
        <p:spPr>
          <a:xfrm>
            <a:off x="827450" y="4237764"/>
            <a:ext cx="3188900" cy="1837236"/>
          </a:xfrm>
          <a:prstGeom prst="rect">
            <a:avLst/>
          </a:prstGeom>
          <a:noFill/>
          <a:ln>
            <a:noFill/>
          </a:ln>
        </p:spPr>
      </p:pic>
      <p:pic>
        <p:nvPicPr>
          <p:cNvPr id="418" name="Google Shape;418;p26"/>
          <p:cNvPicPr preferRelativeResize="0"/>
          <p:nvPr/>
        </p:nvPicPr>
        <p:blipFill rotWithShape="1">
          <a:blip r:embed="rId3"/>
          <a:srcRect b="4879"/>
          <a:stretch>
            <a:fillRect/>
          </a:stretch>
        </p:blipFill>
        <p:spPr>
          <a:xfrm>
            <a:off x="4493375" y="4237773"/>
            <a:ext cx="3495750" cy="1955127"/>
          </a:xfrm>
          <a:prstGeom prst="rect">
            <a:avLst/>
          </a:prstGeom>
          <a:noFill/>
          <a:ln>
            <a:noFill/>
          </a:ln>
        </p:spPr>
      </p:pic>
      <p:sp>
        <p:nvSpPr>
          <p:cNvPr id="419" name="Google Shape;419;p26"/>
          <p:cNvSpPr txBox="1"/>
          <p:nvPr/>
        </p:nvSpPr>
        <p:spPr>
          <a:xfrm>
            <a:off x="8234350" y="4676513"/>
            <a:ext cx="3061200" cy="106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latin typeface="Calibri"/>
                <a:ea typeface="Calibri"/>
                <a:cs typeface="Calibri"/>
                <a:sym typeface="Calibri"/>
              </a:rPr>
              <a:t>Some correlation between age and contact method, marital status.</a:t>
            </a:r>
            <a:endParaRPr sz="1900">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27"/>
          <p:cNvPicPr preferRelativeResize="0"/>
          <p:nvPr/>
        </p:nvPicPr>
        <p:blipFill rotWithShape="1">
          <a:blip r:embed="rId1"/>
          <a:srcRect l="3023" t="7487" b="6819"/>
          <a:stretch>
            <a:fillRect/>
          </a:stretch>
        </p:blipFill>
        <p:spPr>
          <a:xfrm>
            <a:off x="-2112912" y="-1151602"/>
            <a:ext cx="17284798" cy="9752595"/>
          </a:xfrm>
          <a:prstGeom prst="rect">
            <a:avLst/>
          </a:prstGeom>
          <a:noFill/>
          <a:ln>
            <a:noFill/>
          </a:ln>
        </p:spPr>
      </p:pic>
      <p:grpSp>
        <p:nvGrpSpPr>
          <p:cNvPr id="425" name="Google Shape;425;p27"/>
          <p:cNvGrpSpPr/>
          <p:nvPr/>
        </p:nvGrpSpPr>
        <p:grpSpPr>
          <a:xfrm>
            <a:off x="1273314" y="-1107504"/>
            <a:ext cx="9664402" cy="9664402"/>
            <a:chOff x="1415480" y="-1107504"/>
            <a:chExt cx="9664402" cy="9664402"/>
          </a:xfrm>
        </p:grpSpPr>
        <p:sp>
          <p:nvSpPr>
            <p:cNvPr id="426" name="Google Shape;426;p27"/>
            <p:cNvSpPr/>
            <p:nvPr/>
          </p:nvSpPr>
          <p:spPr>
            <a:xfrm>
              <a:off x="1415480" y="-1107504"/>
              <a:ext cx="9664402" cy="9664402"/>
            </a:xfrm>
            <a:prstGeom prst="ellipse">
              <a:avLst/>
            </a:prstGeom>
            <a:blipFill rotWithShape="1">
              <a:blip r:embed="rId2"/>
              <a:tile tx="0" ty="0" sx="48004" sy="48004" flip="none"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7" name="Google Shape;427;p27"/>
            <p:cNvSpPr/>
            <p:nvPr/>
          </p:nvSpPr>
          <p:spPr>
            <a:xfrm>
              <a:off x="1415480" y="-1107504"/>
              <a:ext cx="9664402" cy="9664402"/>
            </a:xfrm>
            <a:prstGeom prst="ellipse">
              <a:avLst/>
            </a:prstGeom>
            <a:solidFill>
              <a:schemeClr val="lt1">
                <a:alpha val="9803"/>
              </a:schemeClr>
            </a:solidFill>
            <a:ln w="9525" cap="flat" cmpd="sng">
              <a:solidFill>
                <a:schemeClr val="lt1">
                  <a:alpha val="14901"/>
                </a:schemeClr>
              </a:solidFill>
              <a:prstDash val="solid"/>
              <a:round/>
              <a:headEnd type="none" w="sm" len="sm"/>
              <a:tailEnd type="none" w="sm" len="sm"/>
            </a:ln>
            <a:effectLst>
              <a:outerShdw blurRad="190500" sx="102000" sy="102000" algn="ctr" rotWithShape="0">
                <a:srgbClr val="0348E3">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28" name="Google Shape;428;p27"/>
          <p:cNvSpPr txBox="1"/>
          <p:nvPr/>
        </p:nvSpPr>
        <p:spPr>
          <a:xfrm>
            <a:off x="4466549" y="339188"/>
            <a:ext cx="3185700" cy="6249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40000">
                <a:solidFill>
                  <a:srgbClr val="0234A2"/>
                </a:solidFill>
                <a:latin typeface="Microsoft Yahei"/>
                <a:ea typeface="Microsoft Yahei"/>
                <a:cs typeface="Microsoft Yahei"/>
                <a:sym typeface="Microsoft Yahei"/>
              </a:rPr>
              <a:t>4</a:t>
            </a:r>
            <a:endParaRPr sz="40000">
              <a:solidFill>
                <a:srgbClr val="0234A2"/>
              </a:solidFill>
              <a:latin typeface="Microsoft Yahei"/>
              <a:ea typeface="Microsoft Yahei"/>
              <a:cs typeface="Microsoft Yahei"/>
              <a:sym typeface="Microsoft Yahei"/>
            </a:endParaRPr>
          </a:p>
        </p:txBody>
      </p:sp>
      <p:sp>
        <p:nvSpPr>
          <p:cNvPr id="429" name="Google Shape;429;p27"/>
          <p:cNvSpPr txBox="1"/>
          <p:nvPr/>
        </p:nvSpPr>
        <p:spPr>
          <a:xfrm>
            <a:off x="4365937" y="2937675"/>
            <a:ext cx="3724384" cy="9390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5500" b="1" dirty="0">
                <a:solidFill>
                  <a:schemeClr val="lt1"/>
                </a:solidFill>
                <a:latin typeface="Microsoft Yahei"/>
                <a:ea typeface="Microsoft Yahei"/>
                <a:cs typeface="Microsoft Yahei"/>
                <a:sym typeface="Microsoft Yahei"/>
              </a:rPr>
              <a:t>Modeling</a:t>
            </a:r>
            <a:endParaRPr sz="5500" b="1" dirty="0">
              <a:solidFill>
                <a:schemeClr val="lt1"/>
              </a:solidFill>
              <a:latin typeface="Microsoft Yahei"/>
              <a:ea typeface="Microsoft Yahei"/>
              <a:cs typeface="Microsoft Yahei"/>
              <a:sym typeface="Microsoft Yahei"/>
            </a:endParaRPr>
          </a:p>
        </p:txBody>
      </p:sp>
      <p:sp>
        <p:nvSpPr>
          <p:cNvPr id="430" name="Google Shape;430;p27"/>
          <p:cNvSpPr txBox="1"/>
          <p:nvPr/>
        </p:nvSpPr>
        <p:spPr>
          <a:xfrm>
            <a:off x="4679655" y="2625753"/>
            <a:ext cx="2759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lt1"/>
                </a:solidFill>
                <a:latin typeface="Microsoft Yahei"/>
                <a:ea typeface="Microsoft Yahei"/>
                <a:cs typeface="Microsoft Yahei"/>
                <a:sym typeface="Microsoft Yahei"/>
              </a:rPr>
              <a:t>PART FOUR</a:t>
            </a:r>
            <a:endParaRPr sz="2000">
              <a:solidFill>
                <a:schemeClr val="lt1"/>
              </a:solidFill>
              <a:latin typeface="Microsoft Yahei"/>
              <a:ea typeface="Microsoft Yahei"/>
              <a:cs typeface="Microsoft Yahei"/>
              <a:sym typeface="Microsoft Yahei"/>
            </a:endParaRPr>
          </a:p>
        </p:txBody>
      </p:sp>
    </p:spTree>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9"/>
                                        </p:tgtEl>
                                        <p:attrNameLst>
                                          <p:attrName>style.visibility</p:attrName>
                                        </p:attrNameLst>
                                      </p:cBhvr>
                                      <p:to>
                                        <p:strVal val="visible"/>
                                      </p:to>
                                    </p:set>
                                    <p:animEffect transition="in" filter="fade">
                                      <p:cBhvr>
                                        <p:cTn id="7" dur="500"/>
                                        <p:tgtEl>
                                          <p:spTgt spid="429"/>
                                        </p:tgtEl>
                                      </p:cBhvr>
                                    </p:animEffect>
                                  </p:childTnLst>
                                </p:cTn>
                              </p:par>
                              <p:par>
                                <p:cTn id="8" presetID="10" presetClass="entr" presetSubtype="0" fill="hold" nodeType="withEffect">
                                  <p:stCondLst>
                                    <p:cond delay="0"/>
                                  </p:stCondLst>
                                  <p:childTnLst>
                                    <p:set>
                                      <p:cBhvr>
                                        <p:cTn id="9" dur="1" fill="hold">
                                          <p:stCondLst>
                                            <p:cond delay="0"/>
                                          </p:stCondLst>
                                        </p:cTn>
                                        <p:tgtEl>
                                          <p:spTgt spid="430"/>
                                        </p:tgtEl>
                                        <p:attrNameLst>
                                          <p:attrName>style.visibility</p:attrName>
                                        </p:attrNameLst>
                                      </p:cBhvr>
                                      <p:to>
                                        <p:strVal val="visible"/>
                                      </p:to>
                                    </p:set>
                                    <p:animEffect transition="in" filter="fade">
                                      <p:cBhvr>
                                        <p:cTn id="10" dur="500"/>
                                        <p:tgtEl>
                                          <p:spTgt spid="4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28"/>
                                        </p:tgtEl>
                                        <p:attrNameLst>
                                          <p:attrName>style.visibility</p:attrName>
                                        </p:attrNameLst>
                                      </p:cBhvr>
                                      <p:to>
                                        <p:strVal val="visible"/>
                                      </p:to>
                                    </p:set>
                                    <p:animEffect transition="in" filter="fade">
                                      <p:cBhvr>
                                        <p:cTn id="14" dur="500"/>
                                        <p:tgtEl>
                                          <p:spTgt spid="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grpSp>
        <p:nvGrpSpPr>
          <p:cNvPr id="435" name="Google Shape;435;p28"/>
          <p:cNvGrpSpPr/>
          <p:nvPr/>
        </p:nvGrpSpPr>
        <p:grpSpPr>
          <a:xfrm>
            <a:off x="623392" y="476671"/>
            <a:ext cx="3090674" cy="576000"/>
            <a:chOff x="623392" y="476671"/>
            <a:chExt cx="3090674" cy="576000"/>
          </a:xfrm>
        </p:grpSpPr>
        <p:sp>
          <p:nvSpPr>
            <p:cNvPr id="436" name="Google Shape;436;p28"/>
            <p:cNvSpPr txBox="1"/>
            <p:nvPr/>
          </p:nvSpPr>
          <p:spPr>
            <a:xfrm>
              <a:off x="689730" y="528653"/>
              <a:ext cx="302433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Microsoft Yahei"/>
                  <a:ea typeface="Microsoft Yahei"/>
                  <a:cs typeface="Microsoft Yahei"/>
                  <a:sym typeface="Microsoft Yahei"/>
                </a:rPr>
                <a:t>Modeling Choose</a:t>
              </a:r>
              <a:endParaRPr sz="2400" b="1">
                <a:solidFill>
                  <a:srgbClr val="3F3F3F"/>
                </a:solidFill>
                <a:latin typeface="Microsoft Yahei"/>
                <a:ea typeface="Microsoft Yahei"/>
                <a:cs typeface="Microsoft Yahei"/>
                <a:sym typeface="Microsoft Yahei"/>
              </a:endParaRPr>
            </a:p>
          </p:txBody>
        </p:sp>
        <p:sp>
          <p:nvSpPr>
            <p:cNvPr id="437" name="Google Shape;437;p28"/>
            <p:cNvSpPr/>
            <p:nvPr/>
          </p:nvSpPr>
          <p:spPr>
            <a:xfrm>
              <a:off x="623392" y="476671"/>
              <a:ext cx="45719" cy="576000"/>
            </a:xfrm>
            <a:prstGeom prst="rect">
              <a:avLst/>
            </a:prstGeom>
            <a:solidFill>
              <a:srgbClr val="558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38" name="Google Shape;438;p28"/>
          <p:cNvSpPr/>
          <p:nvPr/>
        </p:nvSpPr>
        <p:spPr>
          <a:xfrm flipH="1">
            <a:off x="2927648" y="1844824"/>
            <a:ext cx="2846545" cy="37702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000" b="1">
                <a:solidFill>
                  <a:srgbClr val="1959E5"/>
                </a:solidFill>
                <a:latin typeface="Microsoft Yahei"/>
                <a:ea typeface="Microsoft Yahei"/>
                <a:cs typeface="Microsoft Yahei"/>
                <a:sym typeface="Microsoft Yahei"/>
              </a:rPr>
              <a:t>Random Forest</a:t>
            </a:r>
            <a:endParaRPr sz="2000" b="1">
              <a:solidFill>
                <a:srgbClr val="1959E5"/>
              </a:solidFill>
              <a:latin typeface="Microsoft Yahei"/>
              <a:ea typeface="Microsoft Yahei"/>
              <a:cs typeface="Microsoft Yahei"/>
              <a:sym typeface="Microsoft Yahei"/>
            </a:endParaRPr>
          </a:p>
        </p:txBody>
      </p:sp>
      <p:grpSp>
        <p:nvGrpSpPr>
          <p:cNvPr id="439" name="Google Shape;439;p28"/>
          <p:cNvGrpSpPr/>
          <p:nvPr/>
        </p:nvGrpSpPr>
        <p:grpSpPr>
          <a:xfrm>
            <a:off x="1291308" y="1591538"/>
            <a:ext cx="1055672" cy="971471"/>
            <a:chOff x="1158764" y="2239122"/>
            <a:chExt cx="3204422" cy="2948836"/>
          </a:xfrm>
        </p:grpSpPr>
        <p:sp>
          <p:nvSpPr>
            <p:cNvPr id="440" name="Google Shape;440;p28"/>
            <p:cNvSpPr/>
            <p:nvPr/>
          </p:nvSpPr>
          <p:spPr>
            <a:xfrm>
              <a:off x="1158764" y="2239122"/>
              <a:ext cx="2948836" cy="2948836"/>
            </a:xfrm>
            <a:prstGeom prst="ellipse">
              <a:avLst/>
            </a:prstGeom>
            <a:gradFill>
              <a:gsLst>
                <a:gs pos="0">
                  <a:srgbClr val="2360E5"/>
                </a:gs>
                <a:gs pos="100000">
                  <a:srgbClr val="1959E5">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41" name="Google Shape;441;p28"/>
            <p:cNvGrpSpPr/>
            <p:nvPr/>
          </p:nvGrpSpPr>
          <p:grpSpPr>
            <a:xfrm>
              <a:off x="1631505" y="2348880"/>
              <a:ext cx="2731681" cy="2747654"/>
              <a:chOff x="1975018" y="1648486"/>
              <a:chExt cx="3097024" cy="3115133"/>
            </a:xfrm>
          </p:grpSpPr>
          <p:pic>
            <p:nvPicPr>
              <p:cNvPr id="442" name="Google Shape;442;p28"/>
              <p:cNvPicPr preferRelativeResize="0"/>
              <p:nvPr/>
            </p:nvPicPr>
            <p:blipFill rotWithShape="1">
              <a:blip r:embed="rId1"/>
              <a:srcRect/>
              <a:stretch>
                <a:fillRect/>
              </a:stretch>
            </p:blipFill>
            <p:spPr>
              <a:xfrm>
                <a:off x="1987024" y="1671290"/>
                <a:ext cx="3085018" cy="3092329"/>
              </a:xfrm>
              <a:prstGeom prst="rect">
                <a:avLst/>
              </a:prstGeom>
              <a:noFill/>
              <a:ln>
                <a:noFill/>
              </a:ln>
              <a:effectLst>
                <a:outerShdw blurRad="152400" sx="102000" sy="102000" algn="ctr" rotWithShape="0">
                  <a:srgbClr val="000000">
                    <a:alpha val="20000"/>
                  </a:srgbClr>
                </a:outerShdw>
              </a:effectLst>
            </p:spPr>
          </p:pic>
          <p:sp>
            <p:nvSpPr>
              <p:cNvPr id="443" name="Google Shape;443;p28"/>
              <p:cNvSpPr/>
              <p:nvPr/>
            </p:nvSpPr>
            <p:spPr>
              <a:xfrm>
                <a:off x="1975018" y="1648486"/>
                <a:ext cx="3085018" cy="3094347"/>
              </a:xfrm>
              <a:prstGeom prst="rect">
                <a:avLst/>
              </a:prstGeom>
              <a:solidFill>
                <a:schemeClr val="lt1">
                  <a:alpha val="20000"/>
                </a:schemeClr>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444" name="Google Shape;444;p28"/>
          <p:cNvSpPr/>
          <p:nvPr/>
        </p:nvSpPr>
        <p:spPr>
          <a:xfrm flipH="1">
            <a:off x="2927729" y="4352722"/>
            <a:ext cx="2270400" cy="377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000" b="1">
                <a:solidFill>
                  <a:srgbClr val="1959E5"/>
                </a:solidFill>
                <a:latin typeface="Microsoft Yahei"/>
                <a:ea typeface="Microsoft Yahei"/>
                <a:cs typeface="Microsoft Yahei"/>
                <a:sym typeface="Microsoft Yahei"/>
              </a:rPr>
              <a:t>Decision Tree</a:t>
            </a:r>
            <a:endParaRPr sz="2000" b="1">
              <a:solidFill>
                <a:srgbClr val="1959E5"/>
              </a:solidFill>
              <a:latin typeface="Microsoft Yahei"/>
              <a:ea typeface="Microsoft Yahei"/>
              <a:cs typeface="Microsoft Yahei"/>
              <a:sym typeface="Microsoft Yahei"/>
            </a:endParaRPr>
          </a:p>
        </p:txBody>
      </p:sp>
      <p:sp>
        <p:nvSpPr>
          <p:cNvPr id="445" name="Google Shape;445;p28"/>
          <p:cNvSpPr/>
          <p:nvPr/>
        </p:nvSpPr>
        <p:spPr>
          <a:xfrm flipH="1">
            <a:off x="2927752" y="5489020"/>
            <a:ext cx="2685900" cy="377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000" b="1">
                <a:solidFill>
                  <a:srgbClr val="1959E5"/>
                </a:solidFill>
                <a:latin typeface="Microsoft Yahei"/>
                <a:ea typeface="Microsoft Yahei"/>
                <a:cs typeface="Microsoft Yahei"/>
                <a:sym typeface="Microsoft Yahei"/>
              </a:rPr>
              <a:t>Logistic Regression</a:t>
            </a:r>
            <a:endParaRPr sz="2000" b="1">
              <a:solidFill>
                <a:srgbClr val="1959E5"/>
              </a:solidFill>
              <a:latin typeface="Microsoft Yahei"/>
              <a:ea typeface="Microsoft Yahei"/>
              <a:cs typeface="Microsoft Yahei"/>
              <a:sym typeface="Microsoft Yahei"/>
            </a:endParaRPr>
          </a:p>
        </p:txBody>
      </p:sp>
      <p:grpSp>
        <p:nvGrpSpPr>
          <p:cNvPr id="446" name="Google Shape;446;p28"/>
          <p:cNvGrpSpPr/>
          <p:nvPr/>
        </p:nvGrpSpPr>
        <p:grpSpPr>
          <a:xfrm>
            <a:off x="1307784" y="5209714"/>
            <a:ext cx="1055537" cy="971347"/>
            <a:chOff x="1158764" y="2239122"/>
            <a:chExt cx="3204422" cy="2948836"/>
          </a:xfrm>
        </p:grpSpPr>
        <p:sp>
          <p:nvSpPr>
            <p:cNvPr id="447" name="Google Shape;447;p28"/>
            <p:cNvSpPr/>
            <p:nvPr/>
          </p:nvSpPr>
          <p:spPr>
            <a:xfrm>
              <a:off x="1158764" y="2239122"/>
              <a:ext cx="2948836" cy="2948836"/>
            </a:xfrm>
            <a:prstGeom prst="ellipse">
              <a:avLst/>
            </a:prstGeom>
            <a:gradFill>
              <a:gsLst>
                <a:gs pos="0">
                  <a:srgbClr val="2360E5"/>
                </a:gs>
                <a:gs pos="100000">
                  <a:srgbClr val="1959E5">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48" name="Google Shape;448;p28"/>
            <p:cNvGrpSpPr/>
            <p:nvPr/>
          </p:nvGrpSpPr>
          <p:grpSpPr>
            <a:xfrm>
              <a:off x="1631505" y="2348880"/>
              <a:ext cx="2731681" cy="2747654"/>
              <a:chOff x="1975018" y="1648486"/>
              <a:chExt cx="3097024" cy="3115133"/>
            </a:xfrm>
          </p:grpSpPr>
          <p:pic>
            <p:nvPicPr>
              <p:cNvPr id="449" name="Google Shape;449;p28"/>
              <p:cNvPicPr preferRelativeResize="0"/>
              <p:nvPr/>
            </p:nvPicPr>
            <p:blipFill rotWithShape="1">
              <a:blip r:embed="rId1"/>
              <a:srcRect/>
              <a:stretch>
                <a:fillRect/>
              </a:stretch>
            </p:blipFill>
            <p:spPr>
              <a:xfrm>
                <a:off x="1987024" y="1671290"/>
                <a:ext cx="3085018" cy="3092329"/>
              </a:xfrm>
              <a:prstGeom prst="rect">
                <a:avLst/>
              </a:prstGeom>
              <a:noFill/>
              <a:ln>
                <a:noFill/>
              </a:ln>
              <a:effectLst>
                <a:outerShdw blurRad="152400" sx="102000" sy="102000" algn="ctr" rotWithShape="0">
                  <a:srgbClr val="000000">
                    <a:alpha val="20000"/>
                  </a:srgbClr>
                </a:outerShdw>
              </a:effectLst>
            </p:spPr>
          </p:pic>
          <p:sp>
            <p:nvSpPr>
              <p:cNvPr id="450" name="Google Shape;450;p28"/>
              <p:cNvSpPr/>
              <p:nvPr/>
            </p:nvSpPr>
            <p:spPr>
              <a:xfrm>
                <a:off x="1975018" y="1648486"/>
                <a:ext cx="3085018" cy="3094347"/>
              </a:xfrm>
              <a:prstGeom prst="rect">
                <a:avLst/>
              </a:prstGeom>
              <a:solidFill>
                <a:schemeClr val="lt1">
                  <a:alpha val="20000"/>
                </a:schemeClr>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451" name="Google Shape;451;p28"/>
          <p:cNvGrpSpPr/>
          <p:nvPr/>
        </p:nvGrpSpPr>
        <p:grpSpPr>
          <a:xfrm>
            <a:off x="1291259" y="4047750"/>
            <a:ext cx="1055537" cy="971347"/>
            <a:chOff x="1158764" y="2239122"/>
            <a:chExt cx="3204422" cy="2948836"/>
          </a:xfrm>
        </p:grpSpPr>
        <p:sp>
          <p:nvSpPr>
            <p:cNvPr id="452" name="Google Shape;452;p28"/>
            <p:cNvSpPr/>
            <p:nvPr/>
          </p:nvSpPr>
          <p:spPr>
            <a:xfrm>
              <a:off x="1158764" y="2239122"/>
              <a:ext cx="2948836" cy="2948836"/>
            </a:xfrm>
            <a:prstGeom prst="ellipse">
              <a:avLst/>
            </a:prstGeom>
            <a:gradFill>
              <a:gsLst>
                <a:gs pos="0">
                  <a:srgbClr val="2360E5"/>
                </a:gs>
                <a:gs pos="100000">
                  <a:srgbClr val="1959E5">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53" name="Google Shape;453;p28"/>
            <p:cNvGrpSpPr/>
            <p:nvPr/>
          </p:nvGrpSpPr>
          <p:grpSpPr>
            <a:xfrm>
              <a:off x="1631505" y="2348880"/>
              <a:ext cx="2731681" cy="2747654"/>
              <a:chOff x="1975018" y="1648486"/>
              <a:chExt cx="3097024" cy="3115133"/>
            </a:xfrm>
          </p:grpSpPr>
          <p:pic>
            <p:nvPicPr>
              <p:cNvPr id="454" name="Google Shape;454;p28"/>
              <p:cNvPicPr preferRelativeResize="0"/>
              <p:nvPr/>
            </p:nvPicPr>
            <p:blipFill rotWithShape="1">
              <a:blip r:embed="rId1"/>
              <a:srcRect/>
              <a:stretch>
                <a:fillRect/>
              </a:stretch>
            </p:blipFill>
            <p:spPr>
              <a:xfrm>
                <a:off x="1987024" y="1671290"/>
                <a:ext cx="3085018" cy="3092329"/>
              </a:xfrm>
              <a:prstGeom prst="rect">
                <a:avLst/>
              </a:prstGeom>
              <a:noFill/>
              <a:ln>
                <a:noFill/>
              </a:ln>
              <a:effectLst>
                <a:outerShdw blurRad="152400" sx="102000" sy="102000" algn="ctr" rotWithShape="0">
                  <a:srgbClr val="000000">
                    <a:alpha val="20000"/>
                  </a:srgbClr>
                </a:outerShdw>
              </a:effectLst>
            </p:spPr>
          </p:pic>
          <p:sp>
            <p:nvSpPr>
              <p:cNvPr id="455" name="Google Shape;455;p28"/>
              <p:cNvSpPr/>
              <p:nvPr/>
            </p:nvSpPr>
            <p:spPr>
              <a:xfrm>
                <a:off x="1975018" y="1648486"/>
                <a:ext cx="3085018" cy="3094347"/>
              </a:xfrm>
              <a:prstGeom prst="rect">
                <a:avLst/>
              </a:prstGeom>
              <a:solidFill>
                <a:schemeClr val="lt1">
                  <a:alpha val="20000"/>
                </a:schemeClr>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456" name="Google Shape;456;p28"/>
          <p:cNvSpPr/>
          <p:nvPr/>
        </p:nvSpPr>
        <p:spPr>
          <a:xfrm flipH="1">
            <a:off x="2927752" y="3050620"/>
            <a:ext cx="2685900" cy="377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000" b="1">
                <a:solidFill>
                  <a:srgbClr val="1959E5"/>
                </a:solidFill>
                <a:latin typeface="Microsoft Yahei"/>
                <a:ea typeface="Microsoft Yahei"/>
                <a:cs typeface="Microsoft Yahei"/>
                <a:sym typeface="Microsoft Yahei"/>
              </a:rPr>
              <a:t>Boosting</a:t>
            </a:r>
            <a:endParaRPr sz="2000" b="1">
              <a:solidFill>
                <a:srgbClr val="1959E5"/>
              </a:solidFill>
              <a:latin typeface="Microsoft Yahei"/>
              <a:ea typeface="Microsoft Yahei"/>
              <a:cs typeface="Microsoft Yahei"/>
              <a:sym typeface="Microsoft Yahei"/>
            </a:endParaRPr>
          </a:p>
        </p:txBody>
      </p:sp>
      <p:grpSp>
        <p:nvGrpSpPr>
          <p:cNvPr id="457" name="Google Shape;457;p28"/>
          <p:cNvGrpSpPr/>
          <p:nvPr/>
        </p:nvGrpSpPr>
        <p:grpSpPr>
          <a:xfrm>
            <a:off x="1307784" y="2771314"/>
            <a:ext cx="1055480" cy="971302"/>
            <a:chOff x="1158764" y="2239122"/>
            <a:chExt cx="3204249" cy="2948700"/>
          </a:xfrm>
        </p:grpSpPr>
        <p:sp>
          <p:nvSpPr>
            <p:cNvPr id="458" name="Google Shape;458;p28"/>
            <p:cNvSpPr/>
            <p:nvPr/>
          </p:nvSpPr>
          <p:spPr>
            <a:xfrm>
              <a:off x="1158764" y="2239122"/>
              <a:ext cx="2948700" cy="2948700"/>
            </a:xfrm>
            <a:prstGeom prst="ellipse">
              <a:avLst/>
            </a:prstGeom>
            <a:gradFill>
              <a:gsLst>
                <a:gs pos="0">
                  <a:srgbClr val="2360E5"/>
                </a:gs>
                <a:gs pos="100000">
                  <a:srgbClr val="1959E5">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59" name="Google Shape;459;p28"/>
            <p:cNvGrpSpPr/>
            <p:nvPr/>
          </p:nvGrpSpPr>
          <p:grpSpPr>
            <a:xfrm>
              <a:off x="1631438" y="2348823"/>
              <a:ext cx="2731575" cy="2747547"/>
              <a:chOff x="1975018" y="1648486"/>
              <a:chExt cx="3097024" cy="3115133"/>
            </a:xfrm>
          </p:grpSpPr>
          <p:pic>
            <p:nvPicPr>
              <p:cNvPr id="460" name="Google Shape;460;p28"/>
              <p:cNvPicPr preferRelativeResize="0"/>
              <p:nvPr/>
            </p:nvPicPr>
            <p:blipFill rotWithShape="1">
              <a:blip r:embed="rId1"/>
              <a:srcRect/>
              <a:stretch>
                <a:fillRect/>
              </a:stretch>
            </p:blipFill>
            <p:spPr>
              <a:xfrm>
                <a:off x="1987024" y="1671290"/>
                <a:ext cx="3085018" cy="3092329"/>
              </a:xfrm>
              <a:prstGeom prst="rect">
                <a:avLst/>
              </a:prstGeom>
              <a:noFill/>
              <a:ln>
                <a:noFill/>
              </a:ln>
              <a:effectLst>
                <a:outerShdw blurRad="152400" sx="102000" sy="102000" algn="ctr" rotWithShape="0">
                  <a:srgbClr val="000000">
                    <a:alpha val="20000"/>
                  </a:srgbClr>
                </a:outerShdw>
              </a:effectLst>
            </p:spPr>
          </p:pic>
          <p:sp>
            <p:nvSpPr>
              <p:cNvPr id="461" name="Google Shape;461;p28"/>
              <p:cNvSpPr/>
              <p:nvPr/>
            </p:nvSpPr>
            <p:spPr>
              <a:xfrm>
                <a:off x="1975018" y="1648486"/>
                <a:ext cx="3084900" cy="3094200"/>
              </a:xfrm>
              <a:prstGeom prst="rect">
                <a:avLst/>
              </a:prstGeom>
              <a:solidFill>
                <a:schemeClr val="lt1">
                  <a:alpha val="20000"/>
                </a:schemeClr>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grpSp>
        <p:nvGrpSpPr>
          <p:cNvPr id="466" name="Google Shape;466;p29"/>
          <p:cNvGrpSpPr/>
          <p:nvPr/>
        </p:nvGrpSpPr>
        <p:grpSpPr>
          <a:xfrm>
            <a:off x="623392" y="476671"/>
            <a:ext cx="2736304" cy="576000"/>
            <a:chOff x="623392" y="476671"/>
            <a:chExt cx="2736304" cy="576000"/>
          </a:xfrm>
        </p:grpSpPr>
        <p:sp>
          <p:nvSpPr>
            <p:cNvPr id="467" name="Google Shape;467;p29"/>
            <p:cNvSpPr txBox="1"/>
            <p:nvPr/>
          </p:nvSpPr>
          <p:spPr>
            <a:xfrm>
              <a:off x="767408" y="533838"/>
              <a:ext cx="259228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Microsoft Yahei"/>
                  <a:ea typeface="Microsoft Yahei"/>
                  <a:cs typeface="Microsoft Yahei"/>
                  <a:sym typeface="Microsoft Yahei"/>
                </a:rPr>
                <a:t>Random Forest</a:t>
              </a:r>
              <a:endParaRPr sz="2400" b="1">
                <a:solidFill>
                  <a:srgbClr val="3F3F3F"/>
                </a:solidFill>
                <a:latin typeface="Microsoft Yahei"/>
                <a:ea typeface="Microsoft Yahei"/>
                <a:cs typeface="Microsoft Yahei"/>
                <a:sym typeface="Microsoft Yahei"/>
              </a:endParaRPr>
            </a:p>
          </p:txBody>
        </p:sp>
        <p:sp>
          <p:nvSpPr>
            <p:cNvPr id="468" name="Google Shape;468;p29"/>
            <p:cNvSpPr/>
            <p:nvPr/>
          </p:nvSpPr>
          <p:spPr>
            <a:xfrm>
              <a:off x="623392" y="476671"/>
              <a:ext cx="45719" cy="576000"/>
            </a:xfrm>
            <a:prstGeom prst="rect">
              <a:avLst/>
            </a:prstGeom>
            <a:solidFill>
              <a:srgbClr val="558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69" name="Google Shape;469;p29"/>
          <p:cNvSpPr/>
          <p:nvPr/>
        </p:nvSpPr>
        <p:spPr>
          <a:xfrm>
            <a:off x="1199456" y="1122282"/>
            <a:ext cx="10033036" cy="870993"/>
          </a:xfrm>
          <a:custGeom>
            <a:avLst/>
            <a:gdLst/>
            <a:ahLst/>
            <a:cxnLst/>
            <a:rect l="l" t="t" r="r" b="b"/>
            <a:pathLst>
              <a:path w="6278313" h="1183866" extrusionOk="0">
                <a:moveTo>
                  <a:pt x="0" y="71165"/>
                </a:moveTo>
                <a:cubicBezTo>
                  <a:pt x="0" y="31861"/>
                  <a:pt x="31866" y="0"/>
                  <a:pt x="71170" y="0"/>
                </a:cubicBezTo>
                <a:lnTo>
                  <a:pt x="6213530" y="0"/>
                </a:lnTo>
                <a:cubicBezTo>
                  <a:pt x="6252865" y="0"/>
                  <a:pt x="6284715" y="31861"/>
                  <a:pt x="6284715" y="71165"/>
                </a:cubicBezTo>
                <a:lnTo>
                  <a:pt x="6284715" y="595124"/>
                </a:lnTo>
                <a:lnTo>
                  <a:pt x="6284715" y="1119081"/>
                </a:lnTo>
                <a:cubicBezTo>
                  <a:pt x="6284715" y="1158385"/>
                  <a:pt x="6252865" y="1190250"/>
                  <a:pt x="6213530" y="1190250"/>
                </a:cubicBezTo>
                <a:lnTo>
                  <a:pt x="71170" y="1190250"/>
                </a:lnTo>
                <a:cubicBezTo>
                  <a:pt x="31866" y="1190250"/>
                  <a:pt x="0" y="1158385"/>
                  <a:pt x="0" y="1119081"/>
                </a:cubicBezTo>
                <a:lnTo>
                  <a:pt x="0" y="71165"/>
                </a:lnTo>
                <a:close/>
              </a:path>
            </a:pathLst>
          </a:custGeom>
          <a:solidFill>
            <a:schemeClr val="lt1"/>
          </a:solidFill>
          <a:ln w="9525" cap="flat" cmpd="sng">
            <a:solidFill>
              <a:srgbClr val="2360E5"/>
            </a:solidFill>
            <a:prstDash val="solid"/>
            <a:miter lim="8000"/>
            <a:headEnd type="none" w="sm" len="sm"/>
            <a:tailEnd type="none" w="sm" len="sm"/>
          </a:ln>
          <a:effectLst>
            <a:outerShdw blurRad="190500" dist="38100" dir="2700000" algn="tl" rotWithShape="0">
              <a:srgbClr val="0234A2">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We splits 70% of the data selected randomly into training set and the remaining 30% sample into test data set.</a:t>
            </a:r>
            <a:endParaRPr sz="1800">
              <a:solidFill>
                <a:schemeClr val="dk1"/>
              </a:solidFill>
              <a:latin typeface="Calibri"/>
              <a:ea typeface="Calibri"/>
              <a:cs typeface="Calibri"/>
              <a:sym typeface="Calibri"/>
            </a:endParaRPr>
          </a:p>
        </p:txBody>
      </p:sp>
      <p:pic>
        <p:nvPicPr>
          <p:cNvPr id="470" name="Google Shape;470;p29"/>
          <p:cNvPicPr preferRelativeResize="0"/>
          <p:nvPr/>
        </p:nvPicPr>
        <p:blipFill>
          <a:blip r:embed="rId1"/>
          <a:stretch>
            <a:fillRect/>
          </a:stretch>
        </p:blipFill>
        <p:spPr>
          <a:xfrm>
            <a:off x="402350" y="2103500"/>
            <a:ext cx="7875874" cy="2898525"/>
          </a:xfrm>
          <a:prstGeom prst="rect">
            <a:avLst/>
          </a:prstGeom>
          <a:noFill/>
          <a:ln>
            <a:noFill/>
          </a:ln>
        </p:spPr>
      </p:pic>
      <p:cxnSp>
        <p:nvCxnSpPr>
          <p:cNvPr id="471" name="Google Shape;471;p29"/>
          <p:cNvCxnSpPr/>
          <p:nvPr/>
        </p:nvCxnSpPr>
        <p:spPr>
          <a:xfrm flipH="1">
            <a:off x="6534600" y="3163650"/>
            <a:ext cx="9600" cy="3388800"/>
          </a:xfrm>
          <a:prstGeom prst="straightConnector1">
            <a:avLst/>
          </a:prstGeom>
          <a:noFill/>
          <a:ln w="9525" cap="flat" cmpd="sng">
            <a:solidFill>
              <a:srgbClr val="BFBFBF"/>
            </a:solidFill>
            <a:prstDash val="solid"/>
            <a:round/>
            <a:headEnd type="none" w="sm" len="sm"/>
            <a:tailEnd type="none" w="sm" len="sm"/>
          </a:ln>
        </p:spPr>
      </p:cxnSp>
      <p:grpSp>
        <p:nvGrpSpPr>
          <p:cNvPr id="472" name="Google Shape;472;p29"/>
          <p:cNvGrpSpPr/>
          <p:nvPr/>
        </p:nvGrpSpPr>
        <p:grpSpPr>
          <a:xfrm>
            <a:off x="6105513" y="3367679"/>
            <a:ext cx="857700" cy="857700"/>
            <a:chOff x="8079300" y="2532069"/>
            <a:chExt cx="857700" cy="857700"/>
          </a:xfrm>
        </p:grpSpPr>
        <p:sp>
          <p:nvSpPr>
            <p:cNvPr id="473" name="Google Shape;473;p29"/>
            <p:cNvSpPr/>
            <p:nvPr/>
          </p:nvSpPr>
          <p:spPr>
            <a:xfrm rot="3938499">
              <a:off x="8184105" y="2636874"/>
              <a:ext cx="648091" cy="648091"/>
            </a:xfrm>
            <a:prstGeom prst="ellipse">
              <a:avLst/>
            </a:prstGeom>
            <a:noFill/>
            <a:ln w="12700"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4" name="Google Shape;474;p29"/>
            <p:cNvSpPr/>
            <p:nvPr/>
          </p:nvSpPr>
          <p:spPr>
            <a:xfrm>
              <a:off x="8292245" y="2744925"/>
              <a:ext cx="432000" cy="432000"/>
            </a:xfrm>
            <a:prstGeom prst="ellipse">
              <a:avLst/>
            </a:prstGeom>
            <a:solidFill>
              <a:srgbClr val="19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Microsoft Yahei"/>
                  <a:ea typeface="Microsoft Yahei"/>
                  <a:cs typeface="Microsoft Yahei"/>
                  <a:sym typeface="Microsoft Yahei"/>
                </a:rPr>
                <a:t>1</a:t>
              </a:r>
              <a:endParaRPr sz="1800">
                <a:solidFill>
                  <a:schemeClr val="lt1"/>
                </a:solidFill>
                <a:latin typeface="Microsoft Yahei"/>
                <a:ea typeface="Microsoft Yahei"/>
                <a:cs typeface="Microsoft Yahei"/>
                <a:sym typeface="Microsoft Yahei"/>
              </a:endParaRPr>
            </a:p>
          </p:txBody>
        </p:sp>
      </p:grpSp>
      <p:grpSp>
        <p:nvGrpSpPr>
          <p:cNvPr id="475" name="Google Shape;475;p29"/>
          <p:cNvGrpSpPr/>
          <p:nvPr/>
        </p:nvGrpSpPr>
        <p:grpSpPr>
          <a:xfrm>
            <a:off x="6105514" y="5136025"/>
            <a:ext cx="857700" cy="857700"/>
            <a:chOff x="8079300" y="2532069"/>
            <a:chExt cx="857700" cy="857700"/>
          </a:xfrm>
        </p:grpSpPr>
        <p:sp>
          <p:nvSpPr>
            <p:cNvPr id="476" name="Google Shape;476;p29"/>
            <p:cNvSpPr/>
            <p:nvPr/>
          </p:nvSpPr>
          <p:spPr>
            <a:xfrm rot="3938499">
              <a:off x="8184105" y="2636874"/>
              <a:ext cx="648091" cy="648091"/>
            </a:xfrm>
            <a:prstGeom prst="ellipse">
              <a:avLst/>
            </a:prstGeom>
            <a:noFill/>
            <a:ln w="12700"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p29"/>
            <p:cNvSpPr/>
            <p:nvPr/>
          </p:nvSpPr>
          <p:spPr>
            <a:xfrm>
              <a:off x="8292245" y="2744925"/>
              <a:ext cx="432000" cy="432000"/>
            </a:xfrm>
            <a:prstGeom prst="ellipse">
              <a:avLst/>
            </a:prstGeom>
            <a:solidFill>
              <a:srgbClr val="19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Microsoft Yahei"/>
                  <a:ea typeface="Microsoft Yahei"/>
                  <a:cs typeface="Microsoft Yahei"/>
                  <a:sym typeface="Microsoft Yahei"/>
                </a:rPr>
                <a:t>2</a:t>
              </a:r>
              <a:endParaRPr sz="1800">
                <a:solidFill>
                  <a:schemeClr val="lt1"/>
                </a:solidFill>
                <a:latin typeface="Microsoft Yahei"/>
                <a:ea typeface="Microsoft Yahei"/>
                <a:cs typeface="Microsoft Yahei"/>
                <a:sym typeface="Microsoft Yahei"/>
              </a:endParaRPr>
            </a:p>
          </p:txBody>
        </p:sp>
      </p:grpSp>
      <p:sp>
        <p:nvSpPr>
          <p:cNvPr id="478" name="Google Shape;478;p29"/>
          <p:cNvSpPr/>
          <p:nvPr/>
        </p:nvSpPr>
        <p:spPr>
          <a:xfrm>
            <a:off x="6939762" y="2760296"/>
            <a:ext cx="4481700" cy="1337400"/>
          </a:xfrm>
          <a:prstGeom prst="rect">
            <a:avLst/>
          </a:prstGeom>
          <a:noFill/>
          <a:ln>
            <a:noFill/>
          </a:ln>
        </p:spPr>
        <p:txBody>
          <a:bodyPr spcFirstLastPara="1" wrap="square" lIns="91425" tIns="45700" rIns="91425" bIns="45700" anchor="t" anchorCtr="0">
            <a:noAutofit/>
          </a:bodyPr>
          <a:lstStyle/>
          <a:p>
            <a:pPr marL="0" marR="0" lvl="0" indent="0" algn="l" rtl="0">
              <a:lnSpc>
                <a:spcPct val="179000"/>
              </a:lnSpc>
              <a:spcBef>
                <a:spcPts val="0"/>
              </a:spcBef>
              <a:spcAft>
                <a:spcPts val="0"/>
              </a:spcAft>
              <a:buNone/>
            </a:pPr>
            <a:r>
              <a:rPr lang="en-US">
                <a:solidFill>
                  <a:srgbClr val="3F3F3F"/>
                </a:solidFill>
                <a:latin typeface="Microsoft Yahei"/>
                <a:ea typeface="Microsoft Yahei"/>
                <a:cs typeface="Microsoft Yahei"/>
                <a:sym typeface="Microsoft Yahei"/>
              </a:rPr>
              <a:t>We use a loop to find the best 'mtry' (Number of variables available for splitting at each tree node), which is 4, with the lowest out of bag estimate of error rate: 9.13%.</a:t>
            </a:r>
            <a:endParaRPr>
              <a:solidFill>
                <a:schemeClr val="dk1"/>
              </a:solidFill>
            </a:endParaRPr>
          </a:p>
          <a:p>
            <a:pPr marL="0" marR="0" lvl="0" indent="0" algn="l" rtl="0">
              <a:lnSpc>
                <a:spcPct val="179000"/>
              </a:lnSpc>
              <a:spcBef>
                <a:spcPts val="0"/>
              </a:spcBef>
              <a:spcAft>
                <a:spcPts val="0"/>
              </a:spcAft>
              <a:buClr>
                <a:schemeClr val="dk1"/>
              </a:buClr>
              <a:buSzPts val="1100"/>
              <a:buFont typeface="Arial" panose="020B0604020202090204"/>
              <a:buNone/>
            </a:pPr>
            <a:endParaRPr sz="1100">
              <a:solidFill>
                <a:schemeClr val="dk1"/>
              </a:solidFill>
            </a:endParaRPr>
          </a:p>
          <a:p>
            <a:pPr marL="0" marR="0" lvl="0" indent="0" algn="l" rtl="0">
              <a:lnSpc>
                <a:spcPct val="179000"/>
              </a:lnSpc>
              <a:spcBef>
                <a:spcPts val="0"/>
              </a:spcBef>
              <a:spcAft>
                <a:spcPts val="0"/>
              </a:spcAft>
              <a:buNone/>
            </a:pPr>
            <a:endParaRPr sz="1400">
              <a:solidFill>
                <a:schemeClr val="dk1"/>
              </a:solidFill>
              <a:latin typeface="Microsoft Yahei"/>
              <a:ea typeface="Microsoft Yahei"/>
              <a:cs typeface="Microsoft Yahei"/>
              <a:sym typeface="Microsoft Yahei"/>
            </a:endParaRPr>
          </a:p>
        </p:txBody>
      </p:sp>
      <p:pic>
        <p:nvPicPr>
          <p:cNvPr id="479" name="Google Shape;479;p29"/>
          <p:cNvPicPr preferRelativeResize="0"/>
          <p:nvPr/>
        </p:nvPicPr>
        <p:blipFill>
          <a:blip r:embed="rId2"/>
          <a:stretch>
            <a:fillRect/>
          </a:stretch>
        </p:blipFill>
        <p:spPr>
          <a:xfrm>
            <a:off x="7235498" y="4325425"/>
            <a:ext cx="3446426" cy="1899550"/>
          </a:xfrm>
          <a:prstGeom prst="rect">
            <a:avLst/>
          </a:prstGeom>
          <a:noFill/>
          <a:ln>
            <a:noFill/>
          </a:ln>
        </p:spPr>
      </p:pic>
      <p:sp>
        <p:nvSpPr>
          <p:cNvPr id="480" name="Google Shape;480;p29"/>
          <p:cNvSpPr txBox="1"/>
          <p:nvPr/>
        </p:nvSpPr>
        <p:spPr>
          <a:xfrm>
            <a:off x="7048212" y="6224975"/>
            <a:ext cx="426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3F3F3F"/>
                </a:solidFill>
                <a:latin typeface="Microsoft Yahei"/>
                <a:ea typeface="Microsoft Yahei"/>
                <a:cs typeface="Microsoft Yahei"/>
                <a:sym typeface="Microsoft Yahei"/>
              </a:rPr>
              <a:t>Plotting error rates based on different trees </a:t>
            </a:r>
            <a:endParaRPr i="1">
              <a:solidFill>
                <a:srgbClr val="3F3F3F"/>
              </a:solidFill>
              <a:latin typeface="Microsoft Yahei"/>
              <a:ea typeface="Microsoft Yahei"/>
              <a:cs typeface="Microsoft Yahei"/>
              <a:sym typeface="Microsoft Yahei"/>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485" name="Google Shape;485;p30"/>
          <p:cNvGrpSpPr/>
          <p:nvPr/>
        </p:nvGrpSpPr>
        <p:grpSpPr>
          <a:xfrm>
            <a:off x="623392" y="476671"/>
            <a:ext cx="2736316" cy="576000"/>
            <a:chOff x="623392" y="476671"/>
            <a:chExt cx="2736316" cy="576000"/>
          </a:xfrm>
        </p:grpSpPr>
        <p:sp>
          <p:nvSpPr>
            <p:cNvPr id="486" name="Google Shape;486;p30"/>
            <p:cNvSpPr txBox="1"/>
            <p:nvPr/>
          </p:nvSpPr>
          <p:spPr>
            <a:xfrm>
              <a:off x="767408" y="533838"/>
              <a:ext cx="2592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Microsoft Yahei"/>
                  <a:ea typeface="Microsoft Yahei"/>
                  <a:cs typeface="Microsoft Yahei"/>
                  <a:sym typeface="Microsoft Yahei"/>
                </a:rPr>
                <a:t>Random Forest</a:t>
              </a:r>
              <a:endParaRPr sz="2400" b="1">
                <a:solidFill>
                  <a:srgbClr val="3F3F3F"/>
                </a:solidFill>
                <a:latin typeface="Microsoft Yahei"/>
                <a:ea typeface="Microsoft Yahei"/>
                <a:cs typeface="Microsoft Yahei"/>
                <a:sym typeface="Microsoft Yahei"/>
              </a:endParaRPr>
            </a:p>
          </p:txBody>
        </p:sp>
        <p:sp>
          <p:nvSpPr>
            <p:cNvPr id="487" name="Google Shape;487;p30"/>
            <p:cNvSpPr/>
            <p:nvPr/>
          </p:nvSpPr>
          <p:spPr>
            <a:xfrm>
              <a:off x="623392" y="476671"/>
              <a:ext cx="45600" cy="576000"/>
            </a:xfrm>
            <a:prstGeom prst="rect">
              <a:avLst/>
            </a:prstGeom>
            <a:solidFill>
              <a:srgbClr val="558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88" name="Google Shape;488;p30"/>
          <p:cNvSpPr/>
          <p:nvPr/>
        </p:nvSpPr>
        <p:spPr>
          <a:xfrm>
            <a:off x="737575" y="4878377"/>
            <a:ext cx="5367958" cy="1098036"/>
          </a:xfrm>
          <a:custGeom>
            <a:avLst/>
            <a:gdLst/>
            <a:ahLst/>
            <a:cxnLst/>
            <a:rect l="l" t="t" r="r" b="b"/>
            <a:pathLst>
              <a:path w="6278313" h="1183866" extrusionOk="0">
                <a:moveTo>
                  <a:pt x="0" y="71165"/>
                </a:moveTo>
                <a:cubicBezTo>
                  <a:pt x="0" y="31861"/>
                  <a:pt x="31866" y="0"/>
                  <a:pt x="71170" y="0"/>
                </a:cubicBezTo>
                <a:lnTo>
                  <a:pt x="6213530" y="0"/>
                </a:lnTo>
                <a:cubicBezTo>
                  <a:pt x="6252865" y="0"/>
                  <a:pt x="6284715" y="31861"/>
                  <a:pt x="6284715" y="71165"/>
                </a:cubicBezTo>
                <a:lnTo>
                  <a:pt x="6284715" y="595124"/>
                </a:lnTo>
                <a:lnTo>
                  <a:pt x="6284715" y="1119081"/>
                </a:lnTo>
                <a:cubicBezTo>
                  <a:pt x="6284715" y="1158385"/>
                  <a:pt x="6252865" y="1190250"/>
                  <a:pt x="6213530" y="1190250"/>
                </a:cubicBezTo>
                <a:lnTo>
                  <a:pt x="71170" y="1190250"/>
                </a:lnTo>
                <a:cubicBezTo>
                  <a:pt x="31866" y="1190250"/>
                  <a:pt x="0" y="1158385"/>
                  <a:pt x="0" y="1119081"/>
                </a:cubicBezTo>
                <a:lnTo>
                  <a:pt x="0" y="71165"/>
                </a:lnTo>
                <a:close/>
              </a:path>
            </a:pathLst>
          </a:custGeom>
          <a:solidFill>
            <a:schemeClr val="lt1"/>
          </a:solidFill>
          <a:ln w="9525" cap="flat" cmpd="sng">
            <a:solidFill>
              <a:srgbClr val="2360E5"/>
            </a:solidFill>
            <a:prstDash val="solid"/>
            <a:miter lim="8000"/>
            <a:headEnd type="none" w="sm" len="sm"/>
            <a:tailEnd type="none" w="sm" len="sm"/>
          </a:ln>
          <a:effectLst>
            <a:outerShdw blurRad="190500" dist="38100" dir="2700000" algn="tl" rotWithShape="0">
              <a:srgbClr val="0234A2">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500">
              <a:solidFill>
                <a:schemeClr val="dk1"/>
              </a:solidFill>
            </a:endParaRPr>
          </a:p>
          <a:p>
            <a:pPr marL="0" marR="0" lvl="0" indent="0" algn="l" rtl="0">
              <a:lnSpc>
                <a:spcPct val="100000"/>
              </a:lnSpc>
              <a:spcBef>
                <a:spcPts val="0"/>
              </a:spcBef>
              <a:spcAft>
                <a:spcPts val="0"/>
              </a:spcAft>
              <a:buNone/>
            </a:pPr>
            <a:r>
              <a:rPr lang="en-US" sz="1500">
                <a:solidFill>
                  <a:schemeClr val="dk1"/>
                </a:solidFill>
              </a:rPr>
              <a:t>Duration is the most important factor. The longer contact duration lasts, the higher probability that the client would subscribe the term deposit.</a:t>
            </a:r>
            <a:endParaRPr sz="1500">
              <a:solidFill>
                <a:schemeClr val="dk1"/>
              </a:solidFill>
            </a:endParaRPr>
          </a:p>
          <a:p>
            <a:pPr marL="0" marR="0" lvl="0" indent="0" algn="l" rtl="0">
              <a:lnSpc>
                <a:spcPct val="100000"/>
              </a:lnSpc>
              <a:spcBef>
                <a:spcPts val="0"/>
              </a:spcBef>
              <a:spcAft>
                <a:spcPts val="0"/>
              </a:spcAft>
              <a:buNone/>
            </a:pPr>
            <a:r>
              <a:rPr lang="en-US" sz="1500">
                <a:solidFill>
                  <a:schemeClr val="dk1"/>
                </a:solidFill>
              </a:rPr>
              <a:t>Month and day are also important factors.</a:t>
            </a:r>
            <a:endParaRPr sz="1500">
              <a:solidFill>
                <a:schemeClr val="dk1"/>
              </a:solidFill>
            </a:endParaRPr>
          </a:p>
          <a:p>
            <a:pPr marL="0" marR="0" lvl="0" indent="0" algn="l" rtl="0">
              <a:spcBef>
                <a:spcPts val="0"/>
              </a:spcBef>
              <a:spcAft>
                <a:spcPts val="0"/>
              </a:spcAft>
              <a:buNone/>
            </a:pPr>
            <a:endParaRPr sz="1500">
              <a:solidFill>
                <a:schemeClr val="dk1"/>
              </a:solidFill>
            </a:endParaRPr>
          </a:p>
        </p:txBody>
      </p:sp>
      <p:cxnSp>
        <p:nvCxnSpPr>
          <p:cNvPr id="489" name="Google Shape;489;p30"/>
          <p:cNvCxnSpPr/>
          <p:nvPr/>
        </p:nvCxnSpPr>
        <p:spPr>
          <a:xfrm flipH="1">
            <a:off x="6534550" y="2056750"/>
            <a:ext cx="10200" cy="4191000"/>
          </a:xfrm>
          <a:prstGeom prst="straightConnector1">
            <a:avLst/>
          </a:prstGeom>
          <a:noFill/>
          <a:ln w="9525" cap="flat" cmpd="sng">
            <a:solidFill>
              <a:srgbClr val="BFBFBF"/>
            </a:solidFill>
            <a:prstDash val="solid"/>
            <a:round/>
            <a:headEnd type="none" w="sm" len="sm"/>
            <a:tailEnd type="none" w="sm" len="sm"/>
          </a:ln>
        </p:spPr>
      </p:cxnSp>
      <p:pic>
        <p:nvPicPr>
          <p:cNvPr id="490" name="Google Shape;490;p30"/>
          <p:cNvPicPr preferRelativeResize="0"/>
          <p:nvPr/>
        </p:nvPicPr>
        <p:blipFill>
          <a:blip r:embed="rId1"/>
          <a:stretch>
            <a:fillRect/>
          </a:stretch>
        </p:blipFill>
        <p:spPr>
          <a:xfrm>
            <a:off x="478650" y="1429974"/>
            <a:ext cx="5800712" cy="3339307"/>
          </a:xfrm>
          <a:prstGeom prst="rect">
            <a:avLst/>
          </a:prstGeom>
          <a:noFill/>
          <a:ln>
            <a:noFill/>
          </a:ln>
        </p:spPr>
      </p:pic>
      <p:pic>
        <p:nvPicPr>
          <p:cNvPr id="491" name="Google Shape;491;p30"/>
          <p:cNvPicPr preferRelativeResize="0"/>
          <p:nvPr/>
        </p:nvPicPr>
        <p:blipFill>
          <a:blip r:embed="rId2"/>
          <a:stretch>
            <a:fillRect/>
          </a:stretch>
        </p:blipFill>
        <p:spPr>
          <a:xfrm>
            <a:off x="7758350" y="1589312"/>
            <a:ext cx="3014576" cy="3526975"/>
          </a:xfrm>
          <a:prstGeom prst="rect">
            <a:avLst/>
          </a:prstGeom>
          <a:noFill/>
          <a:ln>
            <a:noFill/>
          </a:ln>
        </p:spPr>
      </p:pic>
      <p:sp>
        <p:nvSpPr>
          <p:cNvPr id="492" name="Google Shape;492;p30"/>
          <p:cNvSpPr/>
          <p:nvPr/>
        </p:nvSpPr>
        <p:spPr>
          <a:xfrm>
            <a:off x="6973776" y="5281225"/>
            <a:ext cx="4755822" cy="1098036"/>
          </a:xfrm>
          <a:custGeom>
            <a:avLst/>
            <a:gdLst/>
            <a:ahLst/>
            <a:cxnLst/>
            <a:rect l="l" t="t" r="r" b="b"/>
            <a:pathLst>
              <a:path w="6278313" h="1183866" extrusionOk="0">
                <a:moveTo>
                  <a:pt x="0" y="71165"/>
                </a:moveTo>
                <a:cubicBezTo>
                  <a:pt x="0" y="31861"/>
                  <a:pt x="31866" y="0"/>
                  <a:pt x="71170" y="0"/>
                </a:cubicBezTo>
                <a:lnTo>
                  <a:pt x="6213530" y="0"/>
                </a:lnTo>
                <a:cubicBezTo>
                  <a:pt x="6252865" y="0"/>
                  <a:pt x="6284715" y="31861"/>
                  <a:pt x="6284715" y="71165"/>
                </a:cubicBezTo>
                <a:lnTo>
                  <a:pt x="6284715" y="595124"/>
                </a:lnTo>
                <a:lnTo>
                  <a:pt x="6284715" y="1119081"/>
                </a:lnTo>
                <a:cubicBezTo>
                  <a:pt x="6284715" y="1158385"/>
                  <a:pt x="6252865" y="1190250"/>
                  <a:pt x="6213530" y="1190250"/>
                </a:cubicBezTo>
                <a:lnTo>
                  <a:pt x="71170" y="1190250"/>
                </a:lnTo>
                <a:cubicBezTo>
                  <a:pt x="31866" y="1190250"/>
                  <a:pt x="0" y="1158385"/>
                  <a:pt x="0" y="1119081"/>
                </a:cubicBezTo>
                <a:lnTo>
                  <a:pt x="0" y="71165"/>
                </a:lnTo>
                <a:close/>
              </a:path>
            </a:pathLst>
          </a:custGeom>
          <a:solidFill>
            <a:schemeClr val="lt1"/>
          </a:solidFill>
          <a:ln w="9525" cap="flat" cmpd="sng">
            <a:solidFill>
              <a:srgbClr val="2360E5"/>
            </a:solidFill>
            <a:prstDash val="solid"/>
            <a:miter lim="8000"/>
            <a:headEnd type="none" w="sm" len="sm"/>
            <a:tailEnd type="none" w="sm" len="sm"/>
          </a:ln>
          <a:effectLst>
            <a:outerShdw blurRad="190500" dist="38100" dir="2700000" algn="tl" rotWithShape="0">
              <a:srgbClr val="0234A2">
                <a:alpha val="2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500">
                <a:solidFill>
                  <a:schemeClr val="dk1"/>
                </a:solidFill>
              </a:rPr>
              <a:t>The model test accuracy is 90.92%, which seems a good classification model for the prediction.</a:t>
            </a:r>
            <a:endParaRPr sz="1500">
              <a:solidFill>
                <a:schemeClr val="dk1"/>
              </a:solidFill>
            </a:endParaRPr>
          </a:p>
          <a:p>
            <a:pPr marL="0" marR="0" lvl="0" indent="0" algn="l" rtl="0">
              <a:lnSpc>
                <a:spcPct val="100000"/>
              </a:lnSpc>
              <a:spcBef>
                <a:spcPts val="0"/>
              </a:spcBef>
              <a:spcAft>
                <a:spcPts val="0"/>
              </a:spcAft>
              <a:buNone/>
            </a:pPr>
            <a:r>
              <a:rPr lang="en-US" sz="1500">
                <a:solidFill>
                  <a:schemeClr val="dk1"/>
                </a:solidFill>
              </a:rPr>
              <a:t>The Kappa is 0.501, which shows good consistency.</a:t>
            </a:r>
            <a:endParaRPr sz="1000">
              <a:solidFill>
                <a:srgbClr val="313131"/>
              </a:solidFill>
              <a:latin typeface="STHeiti" panose="02010600040101010101" charset="-122"/>
              <a:ea typeface="STHeiti" panose="02010600040101010101" charset="-122"/>
              <a:cs typeface="STHeiti" panose="02010600040101010101" charset="-122"/>
              <a:sym typeface="STHeiti" panose="02010600040101010101" charset="-122"/>
            </a:endParaRPr>
          </a:p>
          <a:p>
            <a:pPr marL="0" marR="0" lvl="0" indent="0" algn="l" rtl="0">
              <a:lnSpc>
                <a:spcPct val="100000"/>
              </a:lnSpc>
              <a:spcBef>
                <a:spcPts val="0"/>
              </a:spcBef>
              <a:spcAft>
                <a:spcPts val="0"/>
              </a:spcAft>
              <a:buNone/>
            </a:pPr>
            <a:endParaRPr sz="1500">
              <a:solidFill>
                <a:schemeClr val="dk1"/>
              </a:solidFill>
            </a:endParaRPr>
          </a:p>
        </p:txBody>
      </p:sp>
      <p:pic>
        <p:nvPicPr>
          <p:cNvPr id="493" name="Google Shape;493;p30"/>
          <p:cNvPicPr preferRelativeResize="0"/>
          <p:nvPr/>
        </p:nvPicPr>
        <p:blipFill>
          <a:blip r:embed="rId3"/>
          <a:stretch>
            <a:fillRect/>
          </a:stretch>
        </p:blipFill>
        <p:spPr>
          <a:xfrm>
            <a:off x="6465725" y="476687"/>
            <a:ext cx="5367949" cy="10921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grpSp>
        <p:nvGrpSpPr>
          <p:cNvPr id="498" name="Google Shape;498;p31"/>
          <p:cNvGrpSpPr/>
          <p:nvPr/>
        </p:nvGrpSpPr>
        <p:grpSpPr>
          <a:xfrm>
            <a:off x="623392" y="476671"/>
            <a:ext cx="2736316" cy="576000"/>
            <a:chOff x="623392" y="476671"/>
            <a:chExt cx="2736316" cy="576000"/>
          </a:xfrm>
        </p:grpSpPr>
        <p:sp>
          <p:nvSpPr>
            <p:cNvPr id="499" name="Google Shape;499;p31"/>
            <p:cNvSpPr txBox="1"/>
            <p:nvPr/>
          </p:nvSpPr>
          <p:spPr>
            <a:xfrm>
              <a:off x="767408" y="533838"/>
              <a:ext cx="2592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Microsoft Yahei"/>
                  <a:ea typeface="Microsoft Yahei"/>
                  <a:cs typeface="Microsoft Yahei"/>
                  <a:sym typeface="Microsoft Yahei"/>
                </a:rPr>
                <a:t>Boosting</a:t>
              </a:r>
              <a:endParaRPr sz="2400" b="1">
                <a:solidFill>
                  <a:srgbClr val="3F3F3F"/>
                </a:solidFill>
                <a:latin typeface="Microsoft Yahei"/>
                <a:ea typeface="Microsoft Yahei"/>
                <a:cs typeface="Microsoft Yahei"/>
                <a:sym typeface="Microsoft Yahei"/>
              </a:endParaRPr>
            </a:p>
          </p:txBody>
        </p:sp>
        <p:sp>
          <p:nvSpPr>
            <p:cNvPr id="500" name="Google Shape;500;p31"/>
            <p:cNvSpPr/>
            <p:nvPr/>
          </p:nvSpPr>
          <p:spPr>
            <a:xfrm>
              <a:off x="623392" y="476671"/>
              <a:ext cx="45600" cy="576000"/>
            </a:xfrm>
            <a:prstGeom prst="rect">
              <a:avLst/>
            </a:prstGeom>
            <a:solidFill>
              <a:srgbClr val="558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01" name="Google Shape;501;p31"/>
          <p:cNvSpPr/>
          <p:nvPr/>
        </p:nvSpPr>
        <p:spPr>
          <a:xfrm>
            <a:off x="737575" y="4663350"/>
            <a:ext cx="10735915" cy="1737323"/>
          </a:xfrm>
          <a:custGeom>
            <a:avLst/>
            <a:gdLst/>
            <a:ahLst/>
            <a:cxnLst/>
            <a:rect l="l" t="t" r="r" b="b"/>
            <a:pathLst>
              <a:path w="6278313" h="1183866" extrusionOk="0">
                <a:moveTo>
                  <a:pt x="0" y="71165"/>
                </a:moveTo>
                <a:cubicBezTo>
                  <a:pt x="0" y="31861"/>
                  <a:pt x="31866" y="0"/>
                  <a:pt x="71170" y="0"/>
                </a:cubicBezTo>
                <a:lnTo>
                  <a:pt x="6213530" y="0"/>
                </a:lnTo>
                <a:cubicBezTo>
                  <a:pt x="6252865" y="0"/>
                  <a:pt x="6284715" y="31861"/>
                  <a:pt x="6284715" y="71165"/>
                </a:cubicBezTo>
                <a:lnTo>
                  <a:pt x="6284715" y="595124"/>
                </a:lnTo>
                <a:lnTo>
                  <a:pt x="6284715" y="1119081"/>
                </a:lnTo>
                <a:cubicBezTo>
                  <a:pt x="6284715" y="1158385"/>
                  <a:pt x="6252865" y="1190250"/>
                  <a:pt x="6213530" y="1190250"/>
                </a:cubicBezTo>
                <a:lnTo>
                  <a:pt x="71170" y="1190250"/>
                </a:lnTo>
                <a:cubicBezTo>
                  <a:pt x="31866" y="1190250"/>
                  <a:pt x="0" y="1158385"/>
                  <a:pt x="0" y="1119081"/>
                </a:cubicBezTo>
                <a:lnTo>
                  <a:pt x="0" y="71165"/>
                </a:lnTo>
                <a:close/>
              </a:path>
            </a:pathLst>
          </a:custGeom>
          <a:solidFill>
            <a:schemeClr val="lt1"/>
          </a:solidFill>
          <a:ln w="9525" cap="flat" cmpd="sng">
            <a:solidFill>
              <a:srgbClr val="2360E5"/>
            </a:solidFill>
            <a:prstDash val="solid"/>
            <a:miter lim="8000"/>
            <a:headEnd type="none" w="sm" len="sm"/>
            <a:tailEnd type="none" w="sm" len="sm"/>
          </a:ln>
          <a:effectLst>
            <a:outerShdw blurRad="190500" dist="38100" dir="2700000" algn="tl" rotWithShape="0">
              <a:srgbClr val="0234A2">
                <a:alpha val="20000"/>
              </a:srgbClr>
            </a:outerShdw>
          </a:effectLst>
        </p:spPr>
        <p:txBody>
          <a:bodyPr spcFirstLastPara="1" wrap="square" lIns="91425" tIns="45700" rIns="91425" bIns="45700" anchor="ctr" anchorCtr="0">
            <a:noAutofit/>
          </a:bodyPr>
          <a:lstStyle/>
          <a:p>
            <a:pPr marL="0" lvl="0" indent="0" algn="l" rtl="0">
              <a:lnSpc>
                <a:spcPct val="115000"/>
              </a:lnSpc>
              <a:spcBef>
                <a:spcPts val="900"/>
              </a:spcBef>
              <a:spcAft>
                <a:spcPts val="0"/>
              </a:spcAft>
              <a:buSzPts val="1100"/>
              <a:buNone/>
            </a:pPr>
            <a:endParaRPr sz="1500">
              <a:solidFill>
                <a:schemeClr val="dk1"/>
              </a:solidFill>
            </a:endParaRPr>
          </a:p>
          <a:p>
            <a:pPr marL="0" lvl="0" indent="0" algn="l" rtl="0">
              <a:lnSpc>
                <a:spcPct val="115000"/>
              </a:lnSpc>
              <a:spcBef>
                <a:spcPts val="900"/>
              </a:spcBef>
              <a:spcAft>
                <a:spcPts val="0"/>
              </a:spcAft>
              <a:buSzPts val="1100"/>
              <a:buNone/>
            </a:pPr>
            <a:r>
              <a:rPr lang="en-US" sz="1500">
                <a:solidFill>
                  <a:schemeClr val="dk1"/>
                </a:solidFill>
              </a:rPr>
              <a:t>We use gradient boosting to display the relative influence plot and the relative influence statistics. </a:t>
            </a:r>
            <a:endParaRPr sz="1500">
              <a:solidFill>
                <a:schemeClr val="dk1"/>
              </a:solidFill>
            </a:endParaRPr>
          </a:p>
          <a:p>
            <a:pPr marL="0" lvl="0" indent="0" algn="l" rtl="0">
              <a:lnSpc>
                <a:spcPct val="115000"/>
              </a:lnSpc>
              <a:spcBef>
                <a:spcPts val="900"/>
              </a:spcBef>
              <a:spcAft>
                <a:spcPts val="0"/>
              </a:spcAft>
              <a:buSzPts val="1100"/>
              <a:buNone/>
            </a:pPr>
            <a:r>
              <a:rPr lang="en-US" sz="1500">
                <a:solidFill>
                  <a:schemeClr val="dk1"/>
                </a:solidFill>
              </a:rPr>
              <a:t>From the plot, we can also conclude that duration, month and poutcome are three most important variables among all the predictors.</a:t>
            </a:r>
            <a:endParaRPr sz="1500">
              <a:solidFill>
                <a:schemeClr val="dk1"/>
              </a:solidFill>
            </a:endParaRPr>
          </a:p>
          <a:p>
            <a:pPr marL="0" marR="0" lvl="0" indent="0" algn="l" rtl="0">
              <a:spcBef>
                <a:spcPts val="900"/>
              </a:spcBef>
              <a:spcAft>
                <a:spcPts val="0"/>
              </a:spcAft>
              <a:buNone/>
            </a:pPr>
            <a:r>
              <a:rPr lang="en-US" sz="1500">
                <a:solidFill>
                  <a:schemeClr val="dk1"/>
                </a:solidFill>
              </a:rPr>
              <a:t> </a:t>
            </a:r>
            <a:endParaRPr sz="1500">
              <a:solidFill>
                <a:schemeClr val="dk1"/>
              </a:solidFill>
            </a:endParaRPr>
          </a:p>
        </p:txBody>
      </p:sp>
      <p:cxnSp>
        <p:nvCxnSpPr>
          <p:cNvPr id="502" name="Google Shape;502;p31"/>
          <p:cNvCxnSpPr/>
          <p:nvPr/>
        </p:nvCxnSpPr>
        <p:spPr>
          <a:xfrm flipH="1">
            <a:off x="6544150" y="685150"/>
            <a:ext cx="600" cy="3790800"/>
          </a:xfrm>
          <a:prstGeom prst="straightConnector1">
            <a:avLst/>
          </a:prstGeom>
          <a:noFill/>
          <a:ln w="9525" cap="flat" cmpd="sng">
            <a:solidFill>
              <a:srgbClr val="BFBFBF"/>
            </a:solidFill>
            <a:prstDash val="solid"/>
            <a:round/>
            <a:headEnd type="none" w="sm" len="sm"/>
            <a:tailEnd type="none" w="sm" len="sm"/>
          </a:ln>
        </p:spPr>
      </p:cxnSp>
      <p:pic>
        <p:nvPicPr>
          <p:cNvPr id="503" name="Google Shape;503;p31"/>
          <p:cNvPicPr preferRelativeResize="0"/>
          <p:nvPr/>
        </p:nvPicPr>
        <p:blipFill>
          <a:blip r:embed="rId1"/>
          <a:stretch>
            <a:fillRect/>
          </a:stretch>
        </p:blipFill>
        <p:spPr>
          <a:xfrm>
            <a:off x="623400" y="1052671"/>
            <a:ext cx="5734809" cy="3520906"/>
          </a:xfrm>
          <a:prstGeom prst="rect">
            <a:avLst/>
          </a:prstGeom>
          <a:noFill/>
          <a:ln>
            <a:noFill/>
          </a:ln>
        </p:spPr>
      </p:pic>
      <p:pic>
        <p:nvPicPr>
          <p:cNvPr id="504" name="Google Shape;504;p31"/>
          <p:cNvPicPr preferRelativeResize="0"/>
          <p:nvPr/>
        </p:nvPicPr>
        <p:blipFill>
          <a:blip r:embed="rId2"/>
          <a:stretch>
            <a:fillRect/>
          </a:stretch>
        </p:blipFill>
        <p:spPr>
          <a:xfrm>
            <a:off x="6730701" y="2011810"/>
            <a:ext cx="4755825" cy="2464139"/>
          </a:xfrm>
          <a:prstGeom prst="rect">
            <a:avLst/>
          </a:prstGeom>
          <a:noFill/>
          <a:ln>
            <a:noFill/>
          </a:ln>
        </p:spPr>
      </p:pic>
      <p:pic>
        <p:nvPicPr>
          <p:cNvPr id="505" name="Google Shape;505;p31"/>
          <p:cNvPicPr preferRelativeResize="0"/>
          <p:nvPr/>
        </p:nvPicPr>
        <p:blipFill>
          <a:blip r:embed="rId3"/>
          <a:stretch>
            <a:fillRect/>
          </a:stretch>
        </p:blipFill>
        <p:spPr>
          <a:xfrm>
            <a:off x="6653575" y="902925"/>
            <a:ext cx="5132250" cy="9889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4"/>
          <p:cNvPicPr preferRelativeResize="0"/>
          <p:nvPr/>
        </p:nvPicPr>
        <p:blipFill rotWithShape="1">
          <a:blip r:embed="rId1"/>
          <a:srcRect l="3023" t="7487" b="6819"/>
          <a:stretch>
            <a:fillRect/>
          </a:stretch>
        </p:blipFill>
        <p:spPr>
          <a:xfrm>
            <a:off x="-2112912" y="-1151602"/>
            <a:ext cx="17284798" cy="9752595"/>
          </a:xfrm>
          <a:prstGeom prst="rect">
            <a:avLst/>
          </a:prstGeom>
          <a:noFill/>
          <a:ln>
            <a:noFill/>
          </a:ln>
        </p:spPr>
      </p:pic>
      <p:grpSp>
        <p:nvGrpSpPr>
          <p:cNvPr id="106" name="Google Shape;106;p14"/>
          <p:cNvGrpSpPr/>
          <p:nvPr/>
        </p:nvGrpSpPr>
        <p:grpSpPr>
          <a:xfrm>
            <a:off x="1271464" y="-1107504"/>
            <a:ext cx="9664402" cy="9664402"/>
            <a:chOff x="1415480" y="-1107504"/>
            <a:chExt cx="9664402" cy="9664402"/>
          </a:xfrm>
        </p:grpSpPr>
        <p:sp>
          <p:nvSpPr>
            <p:cNvPr id="107" name="Google Shape;107;p14"/>
            <p:cNvSpPr/>
            <p:nvPr/>
          </p:nvSpPr>
          <p:spPr>
            <a:xfrm>
              <a:off x="1415480" y="-1107504"/>
              <a:ext cx="9664402" cy="9664402"/>
            </a:xfrm>
            <a:prstGeom prst="ellipse">
              <a:avLst/>
            </a:prstGeom>
            <a:blipFill rotWithShape="1">
              <a:blip r:embed="rId2"/>
              <a:tile tx="0" ty="0" sx="48004" sy="48004" flip="none"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8" name="Google Shape;108;p14"/>
            <p:cNvSpPr/>
            <p:nvPr/>
          </p:nvSpPr>
          <p:spPr>
            <a:xfrm>
              <a:off x="1415480" y="-1107504"/>
              <a:ext cx="9664402" cy="9664402"/>
            </a:xfrm>
            <a:prstGeom prst="ellipse">
              <a:avLst/>
            </a:prstGeom>
            <a:solidFill>
              <a:schemeClr val="lt1">
                <a:alpha val="9803"/>
              </a:schemeClr>
            </a:solidFill>
            <a:ln w="9525" cap="flat" cmpd="sng">
              <a:solidFill>
                <a:schemeClr val="lt1">
                  <a:alpha val="14901"/>
                </a:schemeClr>
              </a:solidFill>
              <a:prstDash val="solid"/>
              <a:round/>
              <a:headEnd type="none" w="sm" len="sm"/>
              <a:tailEnd type="none" w="sm" len="sm"/>
            </a:ln>
            <a:effectLst>
              <a:outerShdw blurRad="190500" sx="102000" sy="102000" algn="ctr" rotWithShape="0">
                <a:srgbClr val="0348E3">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09" name="Google Shape;109;p14"/>
          <p:cNvSpPr txBox="1"/>
          <p:nvPr/>
        </p:nvSpPr>
        <p:spPr>
          <a:xfrm>
            <a:off x="4654824" y="560363"/>
            <a:ext cx="3185700" cy="624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0" b="0" i="0" u="none" strike="noStrike" cap="none">
                <a:solidFill>
                  <a:srgbClr val="0234A2"/>
                </a:solidFill>
                <a:latin typeface="Microsoft Yahei"/>
                <a:ea typeface="Microsoft Yahei"/>
                <a:cs typeface="Microsoft Yahei"/>
                <a:sym typeface="Microsoft Yahei"/>
              </a:rPr>
              <a:t>1</a:t>
            </a:r>
            <a:endParaRPr sz="40000" b="0" i="0" u="none" strike="noStrike" cap="none">
              <a:solidFill>
                <a:srgbClr val="0234A2"/>
              </a:solidFill>
              <a:latin typeface="Microsoft Yahei"/>
              <a:ea typeface="Microsoft Yahei"/>
              <a:cs typeface="Microsoft Yahei"/>
              <a:sym typeface="Microsoft Yahei"/>
            </a:endParaRPr>
          </a:p>
        </p:txBody>
      </p:sp>
      <p:sp>
        <p:nvSpPr>
          <p:cNvPr id="110" name="Google Shape;110;p14"/>
          <p:cNvSpPr txBox="1"/>
          <p:nvPr/>
        </p:nvSpPr>
        <p:spPr>
          <a:xfrm>
            <a:off x="3081245" y="3123741"/>
            <a:ext cx="6332872" cy="178510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500" b="1" i="0" u="none" strike="noStrike" cap="none">
                <a:solidFill>
                  <a:schemeClr val="lt1"/>
                </a:solidFill>
                <a:latin typeface="Microsoft Yahei"/>
                <a:ea typeface="Microsoft Yahei"/>
                <a:cs typeface="Microsoft Yahei"/>
                <a:sym typeface="Microsoft Yahei"/>
              </a:rPr>
              <a:t>Project Summary </a:t>
            </a:r>
            <a:endParaRPr sz="5500" b="1" i="0" u="none" strike="noStrike" cap="none">
              <a:solidFill>
                <a:schemeClr val="lt1"/>
              </a:solidFill>
              <a:latin typeface="Microsoft Yahei"/>
              <a:ea typeface="Microsoft Yahei"/>
              <a:cs typeface="Microsoft Yahei"/>
              <a:sym typeface="Microsoft Yahei"/>
            </a:endParaRPr>
          </a:p>
          <a:p>
            <a:pPr marL="0" marR="0" lvl="0" indent="0" algn="ctr" rtl="0">
              <a:spcBef>
                <a:spcPts val="0"/>
              </a:spcBef>
              <a:spcAft>
                <a:spcPts val="0"/>
              </a:spcAft>
              <a:buNone/>
            </a:pPr>
            <a:r>
              <a:rPr lang="en-US" sz="5500" b="1" i="0" u="none" strike="noStrike" cap="none">
                <a:solidFill>
                  <a:schemeClr val="lt1"/>
                </a:solidFill>
                <a:latin typeface="Microsoft Yahei"/>
                <a:ea typeface="Microsoft Yahei"/>
                <a:cs typeface="Microsoft Yahei"/>
                <a:sym typeface="Microsoft Yahei"/>
              </a:rPr>
              <a:t>and objective</a:t>
            </a:r>
            <a:endParaRPr sz="5500" b="1" i="0" u="none" strike="noStrike" cap="none">
              <a:solidFill>
                <a:schemeClr val="lt1"/>
              </a:solidFill>
              <a:latin typeface="Microsoft Yahei"/>
              <a:ea typeface="Microsoft Yahei"/>
              <a:cs typeface="Microsoft Yahei"/>
              <a:sym typeface="Microsoft Yahei"/>
            </a:endParaRPr>
          </a:p>
        </p:txBody>
      </p:sp>
      <p:sp>
        <p:nvSpPr>
          <p:cNvPr id="111" name="Google Shape;111;p14"/>
          <p:cNvSpPr txBox="1"/>
          <p:nvPr/>
        </p:nvSpPr>
        <p:spPr>
          <a:xfrm>
            <a:off x="4867980" y="2571853"/>
            <a:ext cx="2759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Microsoft Yahei"/>
                <a:ea typeface="Microsoft Yahei"/>
                <a:cs typeface="Microsoft Yahei"/>
                <a:sym typeface="Microsoft Yahei"/>
              </a:rPr>
              <a:t>PART ONE</a:t>
            </a:r>
            <a:endParaRPr sz="2000" b="0" i="0" u="none" strike="noStrike" cap="none">
              <a:solidFill>
                <a:schemeClr val="lt1"/>
              </a:solidFill>
              <a:latin typeface="Microsoft Yahei"/>
              <a:ea typeface="Microsoft Yahei"/>
              <a:cs typeface="Microsoft Yahei"/>
              <a:sym typeface="Microsoft Yahei"/>
            </a:endParaRPr>
          </a:p>
        </p:txBody>
      </p:sp>
    </p:spTree>
  </p:cSld>
  <p:clrMapOvr>
    <a:masterClrMapping/>
  </p:clrMapOvr>
  <mc:AlternateContent xmlns:mc="http://schemas.openxmlformats.org/markup-compatibility/2006">
    <mc:Choice xmlns:p14="http://schemas.microsoft.com/office/powerpoint/2010/main" Requires="p14">
      <p:transition spd="slow" p14:dur="125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9"/>
                                        </p:tgtEl>
                                        <p:attrNameLst>
                                          <p:attrName>style.visibility</p:attrName>
                                        </p:attrNameLst>
                                      </p:cBhvr>
                                      <p:to>
                                        <p:strVal val="visible"/>
                                      </p:to>
                                    </p:set>
                                    <p:animEffect transition="in" filter="fade">
                                      <p:cBhvr>
                                        <p:cTn id="14"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grpSp>
        <p:nvGrpSpPr>
          <p:cNvPr id="510" name="Google Shape;510;p32"/>
          <p:cNvGrpSpPr/>
          <p:nvPr/>
        </p:nvGrpSpPr>
        <p:grpSpPr>
          <a:xfrm>
            <a:off x="623392" y="476671"/>
            <a:ext cx="2736304" cy="576000"/>
            <a:chOff x="623392" y="476671"/>
            <a:chExt cx="2736304" cy="576000"/>
          </a:xfrm>
        </p:grpSpPr>
        <p:sp>
          <p:nvSpPr>
            <p:cNvPr id="511" name="Google Shape;511;p32"/>
            <p:cNvSpPr txBox="1"/>
            <p:nvPr/>
          </p:nvSpPr>
          <p:spPr>
            <a:xfrm>
              <a:off x="767408" y="533838"/>
              <a:ext cx="259228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Microsoft Yahei"/>
                  <a:ea typeface="Microsoft Yahei"/>
                  <a:cs typeface="Microsoft Yahei"/>
                  <a:sym typeface="Microsoft Yahei"/>
                </a:rPr>
                <a:t>Decision Tree</a:t>
              </a:r>
              <a:endParaRPr sz="2400" b="1">
                <a:solidFill>
                  <a:srgbClr val="3F3F3F"/>
                </a:solidFill>
                <a:latin typeface="Microsoft Yahei"/>
                <a:ea typeface="Microsoft Yahei"/>
                <a:cs typeface="Microsoft Yahei"/>
                <a:sym typeface="Microsoft Yahei"/>
              </a:endParaRPr>
            </a:p>
          </p:txBody>
        </p:sp>
        <p:sp>
          <p:nvSpPr>
            <p:cNvPr id="512" name="Google Shape;512;p32"/>
            <p:cNvSpPr/>
            <p:nvPr/>
          </p:nvSpPr>
          <p:spPr>
            <a:xfrm>
              <a:off x="623392" y="476671"/>
              <a:ext cx="45719" cy="576000"/>
            </a:xfrm>
            <a:prstGeom prst="rect">
              <a:avLst/>
            </a:prstGeom>
            <a:solidFill>
              <a:srgbClr val="558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513" name="Google Shape;513;p32"/>
          <p:cNvCxnSpPr/>
          <p:nvPr/>
        </p:nvCxnSpPr>
        <p:spPr>
          <a:xfrm>
            <a:off x="6972285" y="2276872"/>
            <a:ext cx="0" cy="3744416"/>
          </a:xfrm>
          <a:prstGeom prst="straightConnector1">
            <a:avLst/>
          </a:prstGeom>
          <a:noFill/>
          <a:ln w="9525" cap="flat" cmpd="sng">
            <a:solidFill>
              <a:srgbClr val="BFBFBF"/>
            </a:solidFill>
            <a:prstDash val="solid"/>
            <a:round/>
            <a:headEnd type="none" w="sm" len="sm"/>
            <a:tailEnd type="none" w="sm" len="sm"/>
          </a:ln>
        </p:spPr>
      </p:cxnSp>
      <p:grpSp>
        <p:nvGrpSpPr>
          <p:cNvPr id="514" name="Google Shape;514;p32"/>
          <p:cNvGrpSpPr/>
          <p:nvPr/>
        </p:nvGrpSpPr>
        <p:grpSpPr>
          <a:xfrm>
            <a:off x="6543402" y="2836529"/>
            <a:ext cx="857755" cy="857755"/>
            <a:chOff x="8079389" y="2532069"/>
            <a:chExt cx="857755" cy="857755"/>
          </a:xfrm>
        </p:grpSpPr>
        <p:sp>
          <p:nvSpPr>
            <p:cNvPr id="515" name="Google Shape;515;p32"/>
            <p:cNvSpPr/>
            <p:nvPr/>
          </p:nvSpPr>
          <p:spPr>
            <a:xfrm rot="3937609">
              <a:off x="8184232" y="2636912"/>
              <a:ext cx="648069" cy="648069"/>
            </a:xfrm>
            <a:prstGeom prst="ellipse">
              <a:avLst/>
            </a:prstGeom>
            <a:noFill/>
            <a:ln w="12700"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6" name="Google Shape;516;p32"/>
            <p:cNvSpPr/>
            <p:nvPr/>
          </p:nvSpPr>
          <p:spPr>
            <a:xfrm>
              <a:off x="8292245" y="2744925"/>
              <a:ext cx="432042" cy="432042"/>
            </a:xfrm>
            <a:prstGeom prst="ellipse">
              <a:avLst/>
            </a:prstGeom>
            <a:solidFill>
              <a:srgbClr val="19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Microsoft Yahei"/>
                  <a:ea typeface="Microsoft Yahei"/>
                  <a:cs typeface="Microsoft Yahei"/>
                  <a:sym typeface="Microsoft Yahei"/>
                </a:rPr>
                <a:t>1</a:t>
              </a:r>
              <a:endParaRPr sz="1800">
                <a:solidFill>
                  <a:schemeClr val="lt1"/>
                </a:solidFill>
                <a:latin typeface="Microsoft Yahei"/>
                <a:ea typeface="Microsoft Yahei"/>
                <a:cs typeface="Microsoft Yahei"/>
                <a:sym typeface="Microsoft Yahei"/>
              </a:endParaRPr>
            </a:p>
          </p:txBody>
        </p:sp>
      </p:grpSp>
      <p:grpSp>
        <p:nvGrpSpPr>
          <p:cNvPr id="517" name="Google Shape;517;p32"/>
          <p:cNvGrpSpPr/>
          <p:nvPr/>
        </p:nvGrpSpPr>
        <p:grpSpPr>
          <a:xfrm>
            <a:off x="6543403" y="4604875"/>
            <a:ext cx="857755" cy="857755"/>
            <a:chOff x="8079389" y="2532069"/>
            <a:chExt cx="857755" cy="857755"/>
          </a:xfrm>
        </p:grpSpPr>
        <p:sp>
          <p:nvSpPr>
            <p:cNvPr id="518" name="Google Shape;518;p32"/>
            <p:cNvSpPr/>
            <p:nvPr/>
          </p:nvSpPr>
          <p:spPr>
            <a:xfrm rot="3937609">
              <a:off x="8184232" y="2636912"/>
              <a:ext cx="648069" cy="648069"/>
            </a:xfrm>
            <a:prstGeom prst="ellipse">
              <a:avLst/>
            </a:prstGeom>
            <a:noFill/>
            <a:ln w="12700"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9" name="Google Shape;519;p32"/>
            <p:cNvSpPr/>
            <p:nvPr/>
          </p:nvSpPr>
          <p:spPr>
            <a:xfrm>
              <a:off x="8292245" y="2744925"/>
              <a:ext cx="432042" cy="432042"/>
            </a:xfrm>
            <a:prstGeom prst="ellipse">
              <a:avLst/>
            </a:prstGeom>
            <a:solidFill>
              <a:srgbClr val="1959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Microsoft Yahei"/>
                  <a:ea typeface="Microsoft Yahei"/>
                  <a:cs typeface="Microsoft Yahei"/>
                  <a:sym typeface="Microsoft Yahei"/>
                </a:rPr>
                <a:t>2</a:t>
              </a:r>
              <a:endParaRPr sz="1800">
                <a:solidFill>
                  <a:schemeClr val="lt1"/>
                </a:solidFill>
                <a:latin typeface="Microsoft Yahei"/>
                <a:ea typeface="Microsoft Yahei"/>
                <a:cs typeface="Microsoft Yahei"/>
                <a:sym typeface="Microsoft Yahei"/>
              </a:endParaRPr>
            </a:p>
          </p:txBody>
        </p:sp>
      </p:grpSp>
      <p:sp>
        <p:nvSpPr>
          <p:cNvPr id="520" name="Google Shape;520;p32"/>
          <p:cNvSpPr/>
          <p:nvPr/>
        </p:nvSpPr>
        <p:spPr>
          <a:xfrm>
            <a:off x="7377562" y="2653146"/>
            <a:ext cx="4481822" cy="1337289"/>
          </a:xfrm>
          <a:prstGeom prst="rect">
            <a:avLst/>
          </a:prstGeom>
          <a:noFill/>
          <a:ln>
            <a:noFill/>
          </a:ln>
        </p:spPr>
        <p:txBody>
          <a:bodyPr spcFirstLastPara="1" wrap="square" lIns="91425" tIns="45700" rIns="91425" bIns="45700" anchor="t" anchorCtr="0">
            <a:noAutofit/>
          </a:bodyPr>
          <a:lstStyle/>
          <a:p>
            <a:pPr marL="0" marR="0" lvl="0" indent="0" algn="l" rtl="0">
              <a:lnSpc>
                <a:spcPct val="179000"/>
              </a:lnSpc>
              <a:spcBef>
                <a:spcPts val="0"/>
              </a:spcBef>
              <a:spcAft>
                <a:spcPts val="0"/>
              </a:spcAft>
              <a:buNone/>
            </a:pPr>
            <a:r>
              <a:rPr lang="en-US" sz="1400">
                <a:solidFill>
                  <a:srgbClr val="3F3F3F"/>
                </a:solidFill>
                <a:latin typeface="Microsoft Yahei"/>
                <a:ea typeface="Microsoft Yahei"/>
                <a:cs typeface="Microsoft Yahei"/>
                <a:sym typeface="Microsoft Yahei"/>
              </a:rPr>
              <a:t>Duration is the most important factor.</a:t>
            </a:r>
            <a:endParaRPr lang="en-US" sz="1400">
              <a:solidFill>
                <a:srgbClr val="3F3F3F"/>
              </a:solidFill>
              <a:latin typeface="Microsoft Yahei"/>
              <a:ea typeface="Microsoft Yahei"/>
              <a:cs typeface="Microsoft Yahei"/>
              <a:sym typeface="Microsoft Yahei"/>
            </a:endParaRPr>
          </a:p>
          <a:p>
            <a:pPr marL="0" marR="0" lvl="0" indent="0" algn="l" rtl="0">
              <a:lnSpc>
                <a:spcPct val="179000"/>
              </a:lnSpc>
              <a:spcBef>
                <a:spcPts val="0"/>
              </a:spcBef>
              <a:spcAft>
                <a:spcPts val="0"/>
              </a:spcAft>
              <a:buNone/>
            </a:pPr>
            <a:r>
              <a:rPr lang="en-US" sz="1400">
                <a:solidFill>
                  <a:srgbClr val="3F3F3F"/>
                </a:solidFill>
                <a:latin typeface="Microsoft Yahei"/>
                <a:ea typeface="Microsoft Yahei"/>
                <a:cs typeface="Microsoft Yahei"/>
                <a:sym typeface="Microsoft Yahei"/>
              </a:rPr>
              <a:t>If the duration is greater than </a:t>
            </a:r>
            <a:r>
              <a:rPr lang="en-US">
                <a:solidFill>
                  <a:srgbClr val="3F3F3F"/>
                </a:solidFill>
                <a:latin typeface="Microsoft Yahei"/>
                <a:ea typeface="Microsoft Yahei"/>
                <a:cs typeface="Microsoft Yahei"/>
                <a:sym typeface="Microsoft Yahei"/>
              </a:rPr>
              <a:t>830</a:t>
            </a:r>
            <a:r>
              <a:rPr lang="en-US" sz="1400">
                <a:solidFill>
                  <a:srgbClr val="3F3F3F"/>
                </a:solidFill>
                <a:latin typeface="Microsoft Yahei"/>
                <a:ea typeface="Microsoft Yahei"/>
                <a:cs typeface="Microsoft Yahei"/>
                <a:sym typeface="Microsoft Yahei"/>
              </a:rPr>
              <a:t> then the customer would have a higher possibility to subscribe the term deposit.</a:t>
            </a:r>
            <a:endParaRPr sz="1400">
              <a:solidFill>
                <a:schemeClr val="dk1"/>
              </a:solidFill>
              <a:latin typeface="Microsoft Yahei"/>
              <a:ea typeface="Microsoft Yahei"/>
              <a:cs typeface="Microsoft Yahei"/>
              <a:sym typeface="Microsoft Yahei"/>
            </a:endParaRPr>
          </a:p>
        </p:txBody>
      </p:sp>
      <p:sp>
        <p:nvSpPr>
          <p:cNvPr id="521" name="Google Shape;521;p32"/>
          <p:cNvSpPr/>
          <p:nvPr/>
        </p:nvSpPr>
        <p:spPr>
          <a:xfrm>
            <a:off x="7392144" y="4581128"/>
            <a:ext cx="4481822" cy="1337289"/>
          </a:xfrm>
          <a:prstGeom prst="rect">
            <a:avLst/>
          </a:prstGeom>
          <a:noFill/>
          <a:ln>
            <a:noFill/>
          </a:ln>
        </p:spPr>
        <p:txBody>
          <a:bodyPr spcFirstLastPara="1" wrap="square" lIns="91425" tIns="45700" rIns="91425" bIns="45700" anchor="t" anchorCtr="0">
            <a:noAutofit/>
          </a:bodyPr>
          <a:lstStyle/>
          <a:p>
            <a:pPr marL="0" marR="0" lvl="0" indent="0" algn="l" rtl="0">
              <a:lnSpc>
                <a:spcPct val="179000"/>
              </a:lnSpc>
              <a:spcBef>
                <a:spcPts val="0"/>
              </a:spcBef>
              <a:spcAft>
                <a:spcPts val="0"/>
              </a:spcAft>
              <a:buNone/>
            </a:pPr>
            <a:r>
              <a:rPr lang="en-US" sz="1400">
                <a:solidFill>
                  <a:srgbClr val="3F3F3F"/>
                </a:solidFill>
                <a:latin typeface="Microsoft Yahei"/>
                <a:ea typeface="Microsoft Yahei"/>
                <a:cs typeface="Microsoft Yahei"/>
                <a:sym typeface="Microsoft Yahei"/>
              </a:rPr>
              <a:t>Poutcome is also a significant factor. If the customer has subscribed a term deposit in the last campaign. The customer may also subscribe a term deposit in this campaign.</a:t>
            </a:r>
            <a:endParaRPr sz="1400">
              <a:solidFill>
                <a:schemeClr val="dk1"/>
              </a:solidFill>
              <a:latin typeface="Microsoft Yahei"/>
              <a:ea typeface="Microsoft Yahei"/>
              <a:cs typeface="Microsoft Yahei"/>
              <a:sym typeface="Microsoft Yahei"/>
            </a:endParaRPr>
          </a:p>
        </p:txBody>
      </p:sp>
      <p:pic>
        <p:nvPicPr>
          <p:cNvPr id="522" name="Google Shape;522;p32"/>
          <p:cNvPicPr preferRelativeResize="0"/>
          <p:nvPr/>
        </p:nvPicPr>
        <p:blipFill rotWithShape="1">
          <a:blip r:embed="rId1"/>
          <a:srcRect/>
          <a:stretch>
            <a:fillRect/>
          </a:stretch>
        </p:blipFill>
        <p:spPr>
          <a:xfrm>
            <a:off x="404626" y="2396179"/>
            <a:ext cx="6030766" cy="3816424"/>
          </a:xfrm>
          <a:prstGeom prst="rect">
            <a:avLst/>
          </a:prstGeom>
          <a:noFill/>
          <a:ln>
            <a:noFill/>
          </a:ln>
        </p:spPr>
      </p:pic>
      <p:grpSp>
        <p:nvGrpSpPr>
          <p:cNvPr id="523" name="Google Shape;523;p32"/>
          <p:cNvGrpSpPr/>
          <p:nvPr/>
        </p:nvGrpSpPr>
        <p:grpSpPr>
          <a:xfrm>
            <a:off x="1199455" y="1122282"/>
            <a:ext cx="10033036" cy="870993"/>
            <a:chOff x="5283684" y="2141139"/>
            <a:chExt cx="5400600" cy="1183867"/>
          </a:xfrm>
        </p:grpSpPr>
        <p:sp>
          <p:nvSpPr>
            <p:cNvPr id="524" name="Google Shape;524;p32"/>
            <p:cNvSpPr/>
            <p:nvPr/>
          </p:nvSpPr>
          <p:spPr>
            <a:xfrm>
              <a:off x="5283684" y="2141139"/>
              <a:ext cx="5400600" cy="1183867"/>
            </a:xfrm>
            <a:custGeom>
              <a:avLst/>
              <a:gdLst/>
              <a:ahLst/>
              <a:cxnLst/>
              <a:rect l="l" t="t" r="r" b="b"/>
              <a:pathLst>
                <a:path w="6278313" h="1183866" extrusionOk="0">
                  <a:moveTo>
                    <a:pt x="0" y="71165"/>
                  </a:moveTo>
                  <a:cubicBezTo>
                    <a:pt x="0" y="31861"/>
                    <a:pt x="31866" y="0"/>
                    <a:pt x="71170" y="0"/>
                  </a:cubicBezTo>
                  <a:lnTo>
                    <a:pt x="6213530" y="0"/>
                  </a:lnTo>
                  <a:cubicBezTo>
                    <a:pt x="6252865" y="0"/>
                    <a:pt x="6284715" y="31861"/>
                    <a:pt x="6284715" y="71165"/>
                  </a:cubicBezTo>
                  <a:lnTo>
                    <a:pt x="6284715" y="595124"/>
                  </a:lnTo>
                  <a:lnTo>
                    <a:pt x="6284715" y="1119081"/>
                  </a:lnTo>
                  <a:cubicBezTo>
                    <a:pt x="6284715" y="1158385"/>
                    <a:pt x="6252865" y="1190250"/>
                    <a:pt x="6213530" y="1190250"/>
                  </a:cubicBezTo>
                  <a:lnTo>
                    <a:pt x="71170" y="1190250"/>
                  </a:lnTo>
                  <a:cubicBezTo>
                    <a:pt x="31866" y="1190250"/>
                    <a:pt x="0" y="1158385"/>
                    <a:pt x="0" y="1119081"/>
                  </a:cubicBezTo>
                  <a:lnTo>
                    <a:pt x="0" y="71165"/>
                  </a:lnTo>
                  <a:close/>
                </a:path>
              </a:pathLst>
            </a:custGeom>
            <a:solidFill>
              <a:schemeClr val="lt1"/>
            </a:solidFill>
            <a:ln w="9525" cap="flat" cmpd="sng">
              <a:solidFill>
                <a:srgbClr val="2360E5"/>
              </a:solidFill>
              <a:prstDash val="solid"/>
              <a:miter lim="8000"/>
              <a:headEnd type="none" w="sm" len="sm"/>
              <a:tailEnd type="none" w="sm" len="sm"/>
            </a:ln>
            <a:effectLst>
              <a:outerShdw blurRad="190500" dist="38100" dir="2700000" algn="tl" rotWithShape="0">
                <a:srgbClr val="0234A2">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5" name="Google Shape;525;p32"/>
            <p:cNvSpPr txBox="1"/>
            <p:nvPr/>
          </p:nvSpPr>
          <p:spPr>
            <a:xfrm>
              <a:off x="5438726" y="2483550"/>
              <a:ext cx="4221300" cy="4185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400">
                  <a:solidFill>
                    <a:srgbClr val="3F3F3F"/>
                  </a:solidFill>
                  <a:latin typeface="Microsoft Yahei"/>
                  <a:ea typeface="Microsoft Yahei"/>
                  <a:cs typeface="Microsoft Yahei"/>
                  <a:sym typeface="Microsoft Yahei"/>
                </a:rPr>
                <a:t>The misclassification error rate is 10.95</a:t>
              </a:r>
              <a:r>
                <a:rPr lang="en-US">
                  <a:solidFill>
                    <a:srgbClr val="3F3F3F"/>
                  </a:solidFill>
                  <a:latin typeface="Microsoft Yahei"/>
                  <a:ea typeface="Microsoft Yahei"/>
                  <a:cs typeface="Microsoft Yahei"/>
                  <a:sym typeface="Microsoft Yahei"/>
                </a:rPr>
                <a:t>%,</a:t>
              </a:r>
              <a:r>
                <a:rPr lang="en-US" sz="1400">
                  <a:solidFill>
                    <a:srgbClr val="3F3F3F"/>
                  </a:solidFill>
                  <a:latin typeface="Microsoft Yahei"/>
                  <a:ea typeface="Microsoft Yahei"/>
                  <a:cs typeface="Microsoft Yahei"/>
                  <a:sym typeface="Microsoft Yahei"/>
                </a:rPr>
                <a:t> which implied this model is quite accurate.</a:t>
              </a:r>
              <a:endParaRPr sz="1400">
                <a:solidFill>
                  <a:srgbClr val="3F3F3F"/>
                </a:solidFill>
                <a:latin typeface="Microsoft Yahei"/>
                <a:ea typeface="Microsoft Yahei"/>
                <a:cs typeface="Microsoft Yahei"/>
                <a:sym typeface="Microsoft Yahei"/>
              </a:endParaRPr>
            </a:p>
          </p:txBody>
        </p:sp>
      </p:gr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grpSp>
        <p:nvGrpSpPr>
          <p:cNvPr id="530" name="Google Shape;530;p33"/>
          <p:cNvGrpSpPr/>
          <p:nvPr/>
        </p:nvGrpSpPr>
        <p:grpSpPr>
          <a:xfrm>
            <a:off x="623392" y="476671"/>
            <a:ext cx="2736304" cy="576000"/>
            <a:chOff x="623392" y="476671"/>
            <a:chExt cx="2736304" cy="576000"/>
          </a:xfrm>
        </p:grpSpPr>
        <p:sp>
          <p:nvSpPr>
            <p:cNvPr id="531" name="Google Shape;531;p33"/>
            <p:cNvSpPr txBox="1"/>
            <p:nvPr/>
          </p:nvSpPr>
          <p:spPr>
            <a:xfrm>
              <a:off x="767408" y="533838"/>
              <a:ext cx="259228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Microsoft Yahei"/>
                  <a:ea typeface="Microsoft Yahei"/>
                  <a:cs typeface="Microsoft Yahei"/>
                  <a:sym typeface="Microsoft Yahei"/>
                </a:rPr>
                <a:t>Decision Tree</a:t>
              </a:r>
              <a:endParaRPr sz="2400" b="1">
                <a:solidFill>
                  <a:srgbClr val="3F3F3F"/>
                </a:solidFill>
                <a:latin typeface="Microsoft Yahei"/>
                <a:ea typeface="Microsoft Yahei"/>
                <a:cs typeface="Microsoft Yahei"/>
                <a:sym typeface="Microsoft Yahei"/>
              </a:endParaRPr>
            </a:p>
          </p:txBody>
        </p:sp>
        <p:sp>
          <p:nvSpPr>
            <p:cNvPr id="532" name="Google Shape;532;p33"/>
            <p:cNvSpPr/>
            <p:nvPr/>
          </p:nvSpPr>
          <p:spPr>
            <a:xfrm>
              <a:off x="623392" y="476671"/>
              <a:ext cx="45719" cy="576000"/>
            </a:xfrm>
            <a:prstGeom prst="rect">
              <a:avLst/>
            </a:prstGeom>
            <a:solidFill>
              <a:srgbClr val="558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533" name="Google Shape;533;p33"/>
          <p:cNvGrpSpPr/>
          <p:nvPr/>
        </p:nvGrpSpPr>
        <p:grpSpPr>
          <a:xfrm>
            <a:off x="2144524" y="1772816"/>
            <a:ext cx="7902952" cy="988102"/>
            <a:chOff x="983432" y="1709083"/>
            <a:chExt cx="7902952" cy="988102"/>
          </a:xfrm>
        </p:grpSpPr>
        <p:sp>
          <p:nvSpPr>
            <p:cNvPr id="534" name="Google Shape;534;p33"/>
            <p:cNvSpPr/>
            <p:nvPr/>
          </p:nvSpPr>
          <p:spPr>
            <a:xfrm flipH="1">
              <a:off x="983432" y="1709083"/>
              <a:ext cx="2592288" cy="37702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000" b="1">
                  <a:solidFill>
                    <a:srgbClr val="2360E5"/>
                  </a:solidFill>
                  <a:latin typeface="Microsoft Yahei"/>
                  <a:ea typeface="Microsoft Yahei"/>
                  <a:cs typeface="Microsoft Yahei"/>
                  <a:sym typeface="Microsoft Yahei"/>
                </a:rPr>
                <a:t>Confusion Matrix</a:t>
              </a:r>
              <a:endParaRPr sz="2000" b="1">
                <a:solidFill>
                  <a:srgbClr val="2360E5"/>
                </a:solidFill>
                <a:latin typeface="Microsoft Yahei"/>
                <a:ea typeface="Microsoft Yahei"/>
                <a:cs typeface="Microsoft Yahei"/>
                <a:sym typeface="Microsoft Yahei"/>
              </a:endParaRPr>
            </a:p>
          </p:txBody>
        </p:sp>
        <p:sp>
          <p:nvSpPr>
            <p:cNvPr id="535" name="Google Shape;535;p33"/>
            <p:cNvSpPr/>
            <p:nvPr/>
          </p:nvSpPr>
          <p:spPr>
            <a:xfrm flipH="1">
              <a:off x="983432" y="2091506"/>
              <a:ext cx="7902952" cy="605679"/>
            </a:xfrm>
            <a:prstGeom prst="rect">
              <a:avLst/>
            </a:prstGeom>
            <a:noFill/>
            <a:ln>
              <a:noFill/>
            </a:ln>
          </p:spPr>
          <p:txBody>
            <a:bodyPr spcFirstLastPara="1" wrap="square" lIns="68575" tIns="34275" rIns="68575" bIns="34275" anchor="t" anchorCtr="0">
              <a:noAutofit/>
            </a:bodyPr>
            <a:lstStyle/>
            <a:p>
              <a:pPr marL="0" marR="0" lvl="0" indent="0" algn="l" rtl="0">
                <a:lnSpc>
                  <a:spcPct val="157000"/>
                </a:lnSpc>
                <a:spcBef>
                  <a:spcPts val="0"/>
                </a:spcBef>
                <a:spcAft>
                  <a:spcPts val="0"/>
                </a:spcAft>
                <a:buNone/>
              </a:pPr>
              <a:r>
                <a:rPr lang="en-US" sz="1400">
                  <a:solidFill>
                    <a:srgbClr val="595959"/>
                  </a:solidFill>
                  <a:latin typeface="Microsoft Yahei"/>
                  <a:ea typeface="Microsoft Yahei"/>
                  <a:cs typeface="Microsoft Yahei"/>
                  <a:sym typeface="Microsoft Yahei"/>
                </a:rPr>
                <a:t>Use 70% of the data to train the model and rest of 30% to test the model.</a:t>
              </a:r>
              <a:endParaRPr lang="en-US" sz="1400">
                <a:solidFill>
                  <a:srgbClr val="595959"/>
                </a:solidFill>
                <a:latin typeface="Microsoft Yahei"/>
                <a:ea typeface="Microsoft Yahei"/>
                <a:cs typeface="Microsoft Yahei"/>
                <a:sym typeface="Microsoft Yahei"/>
              </a:endParaRPr>
            </a:p>
            <a:p>
              <a:pPr marL="0" marR="0" lvl="0" indent="0" algn="l" rtl="0">
                <a:lnSpc>
                  <a:spcPct val="157000"/>
                </a:lnSpc>
                <a:spcBef>
                  <a:spcPts val="0"/>
                </a:spcBef>
                <a:spcAft>
                  <a:spcPts val="0"/>
                </a:spcAft>
                <a:buNone/>
              </a:pPr>
              <a:r>
                <a:rPr lang="en-US" sz="1400">
                  <a:solidFill>
                    <a:srgbClr val="595959"/>
                  </a:solidFill>
                  <a:latin typeface="Microsoft Yahei"/>
                  <a:ea typeface="Microsoft Yahei"/>
                  <a:cs typeface="Microsoft Yahei"/>
                  <a:sym typeface="Microsoft Yahei"/>
                </a:rPr>
                <a:t>The error rate for the test data is 9.84%</a:t>
              </a:r>
              <a:endParaRPr sz="1400">
                <a:solidFill>
                  <a:srgbClr val="595959"/>
                </a:solidFill>
                <a:latin typeface="Microsoft Yahei"/>
                <a:ea typeface="Microsoft Yahei"/>
                <a:cs typeface="Microsoft Yahei"/>
                <a:sym typeface="Microsoft Yahei"/>
              </a:endParaRPr>
            </a:p>
          </p:txBody>
        </p:sp>
      </p:grpSp>
      <p:graphicFrame>
        <p:nvGraphicFramePr>
          <p:cNvPr id="536" name="Google Shape;536;p33"/>
          <p:cNvGraphicFramePr/>
          <p:nvPr/>
        </p:nvGraphicFramePr>
        <p:xfrm>
          <a:off x="2495571" y="3140968"/>
          <a:ext cx="7200825" cy="1688550"/>
        </p:xfrm>
        <a:graphic>
          <a:graphicData uri="http://schemas.openxmlformats.org/drawingml/2006/table">
            <a:tbl>
              <a:tblPr firstRow="1" bandRow="1">
                <a:noFill/>
                <a:tableStyleId>{18D127CC-A011-448B-9EA2-53B1F7AC95A7}</a:tableStyleId>
              </a:tblPr>
              <a:tblGrid>
                <a:gridCol w="2400275"/>
                <a:gridCol w="2400275"/>
                <a:gridCol w="2400275"/>
              </a:tblGrid>
              <a:tr h="562850">
                <a:tc>
                  <a:txBody>
                    <a:bodyPr/>
                    <a:lstStyle/>
                    <a:p>
                      <a:pPr marL="0" marR="0" lvl="0" indent="0" algn="ctr" rtl="0">
                        <a:spcBef>
                          <a:spcPts val="0"/>
                        </a:spcBef>
                        <a:spcAft>
                          <a:spcPts val="0"/>
                        </a:spcAft>
                        <a:buNone/>
                      </a:pP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b="0" u="none" strike="noStrike" cap="none"/>
                        <a:t>No</a:t>
                      </a:r>
                      <a:endParaRPr sz="1800" b="0" u="none" strike="noStrike" cap="none"/>
                    </a:p>
                  </a:txBody>
                  <a:tcPr marL="91450" marR="91450" marT="45725" marB="45725" anchor="ctr"/>
                </a:tc>
                <a:tc>
                  <a:txBody>
                    <a:bodyPr/>
                    <a:lstStyle/>
                    <a:p>
                      <a:pPr marL="0" marR="0" lvl="0" indent="0" algn="ctr" rtl="0">
                        <a:spcBef>
                          <a:spcPts val="0"/>
                        </a:spcBef>
                        <a:spcAft>
                          <a:spcPts val="0"/>
                        </a:spcAft>
                        <a:buNone/>
                      </a:pPr>
                      <a:r>
                        <a:rPr lang="en-US" sz="1800" b="0" u="none" strike="noStrike" cap="none"/>
                        <a:t>Yes</a:t>
                      </a:r>
                      <a:endParaRPr sz="1800" b="0" u="none" strike="noStrike" cap="none"/>
                    </a:p>
                  </a:txBody>
                  <a:tcPr marL="91450" marR="91450" marT="45725" marB="45725" anchor="ctr"/>
                </a:tc>
              </a:tr>
              <a:tr h="562850">
                <a:tc>
                  <a:txBody>
                    <a:bodyPr/>
                    <a:lstStyle/>
                    <a:p>
                      <a:pPr marL="0" marR="0" lvl="0" indent="0" algn="ctr" rtl="0">
                        <a:spcBef>
                          <a:spcPts val="0"/>
                        </a:spcBef>
                        <a:spcAft>
                          <a:spcPts val="0"/>
                        </a:spcAft>
                        <a:buNone/>
                      </a:pPr>
                      <a:r>
                        <a:rPr lang="en-US" sz="1800" u="none" strike="noStrike" cap="none">
                          <a:solidFill>
                            <a:schemeClr val="lt1"/>
                          </a:solidFill>
                        </a:rPr>
                        <a:t>No</a:t>
                      </a:r>
                      <a:endParaRPr sz="1800" u="none" strike="noStrike" cap="none">
                        <a:solidFill>
                          <a:schemeClr val="lt1"/>
                        </a:solidFill>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1800" u="none" strike="noStrike" cap="none"/>
                        <a:t>11706</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1013</a:t>
                      </a:r>
                      <a:endParaRPr sz="1800" u="none" strike="noStrike" cap="none"/>
                    </a:p>
                  </a:txBody>
                  <a:tcPr marL="91450" marR="91450" marT="45725" marB="45725" anchor="ctr"/>
                </a:tc>
              </a:tr>
              <a:tr h="562850">
                <a:tc>
                  <a:txBody>
                    <a:bodyPr/>
                    <a:lstStyle/>
                    <a:p>
                      <a:pPr marL="0" marR="0" lvl="0" indent="0" algn="ctr" rtl="0">
                        <a:spcBef>
                          <a:spcPts val="0"/>
                        </a:spcBef>
                        <a:spcAft>
                          <a:spcPts val="0"/>
                        </a:spcAft>
                        <a:buNone/>
                      </a:pPr>
                      <a:r>
                        <a:rPr lang="en-US" sz="1800" u="none" strike="noStrike" cap="none">
                          <a:solidFill>
                            <a:schemeClr val="lt1"/>
                          </a:solidFill>
                        </a:rPr>
                        <a:t>Yes</a:t>
                      </a:r>
                      <a:endParaRPr sz="1800" u="none" strike="noStrike" cap="none">
                        <a:solidFill>
                          <a:schemeClr val="lt1"/>
                        </a:solidFill>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1800" u="none" strike="noStrike" cap="none"/>
                        <a:t>321</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523</a:t>
                      </a:r>
                      <a:endParaRPr sz="1800" u="none" strike="noStrike" cap="none"/>
                    </a:p>
                  </a:txBody>
                  <a:tcPr marL="91450" marR="91450" marT="45725" marB="45725"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grpSp>
        <p:nvGrpSpPr>
          <p:cNvPr id="542" name="Google Shape;542;p34"/>
          <p:cNvGrpSpPr/>
          <p:nvPr/>
        </p:nvGrpSpPr>
        <p:grpSpPr>
          <a:xfrm>
            <a:off x="623408" y="476677"/>
            <a:ext cx="3369813" cy="576000"/>
            <a:chOff x="623392" y="476671"/>
            <a:chExt cx="3092707" cy="576000"/>
          </a:xfrm>
        </p:grpSpPr>
        <p:sp>
          <p:nvSpPr>
            <p:cNvPr id="543" name="Google Shape;543;p34"/>
            <p:cNvSpPr txBox="1"/>
            <p:nvPr/>
          </p:nvSpPr>
          <p:spPr>
            <a:xfrm>
              <a:off x="767399" y="533850"/>
              <a:ext cx="29487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Microsoft Yahei"/>
                  <a:ea typeface="Microsoft Yahei"/>
                  <a:cs typeface="Microsoft Yahei"/>
                  <a:sym typeface="Microsoft Yahei"/>
                </a:rPr>
                <a:t>Logistic Regression</a:t>
              </a:r>
              <a:endParaRPr sz="2400" b="1">
                <a:solidFill>
                  <a:srgbClr val="3F3F3F"/>
                </a:solidFill>
                <a:latin typeface="Microsoft Yahei"/>
                <a:ea typeface="Microsoft Yahei"/>
                <a:cs typeface="Microsoft Yahei"/>
                <a:sym typeface="Microsoft Yahei"/>
              </a:endParaRPr>
            </a:p>
          </p:txBody>
        </p:sp>
        <p:sp>
          <p:nvSpPr>
            <p:cNvPr id="544" name="Google Shape;544;p34"/>
            <p:cNvSpPr/>
            <p:nvPr/>
          </p:nvSpPr>
          <p:spPr>
            <a:xfrm>
              <a:off x="623392" y="476671"/>
              <a:ext cx="45600" cy="576000"/>
            </a:xfrm>
            <a:prstGeom prst="rect">
              <a:avLst/>
            </a:prstGeom>
            <a:solidFill>
              <a:srgbClr val="558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545" name="Google Shape;545;p34"/>
          <p:cNvPicPr preferRelativeResize="0"/>
          <p:nvPr/>
        </p:nvPicPr>
        <p:blipFill rotWithShape="1">
          <a:blip r:embed="rId1"/>
          <a:srcRect r="23359"/>
          <a:stretch>
            <a:fillRect/>
          </a:stretch>
        </p:blipFill>
        <p:spPr>
          <a:xfrm>
            <a:off x="6437738" y="922138"/>
            <a:ext cx="5337875" cy="1048650"/>
          </a:xfrm>
          <a:prstGeom prst="rect">
            <a:avLst/>
          </a:prstGeom>
          <a:noFill/>
          <a:ln>
            <a:noFill/>
          </a:ln>
        </p:spPr>
      </p:pic>
      <p:sp>
        <p:nvSpPr>
          <p:cNvPr id="546" name="Google Shape;546;p34"/>
          <p:cNvSpPr txBox="1"/>
          <p:nvPr/>
        </p:nvSpPr>
        <p:spPr>
          <a:xfrm>
            <a:off x="545888" y="1132825"/>
            <a:ext cx="5617500" cy="11082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rgbClr val="1959E5"/>
              </a:buClr>
              <a:buSzPts val="2000"/>
              <a:buFont typeface="Calibri"/>
              <a:buChar char="●"/>
            </a:pPr>
            <a:r>
              <a:rPr lang="en-US" sz="2000" b="1">
                <a:solidFill>
                  <a:srgbClr val="1959E5"/>
                </a:solidFill>
              </a:rPr>
              <a:t>Firstly, split 70% of the data selected randomly into training dataset and the remaining 30% into test dataset .</a:t>
            </a:r>
            <a:endParaRPr sz="2000" b="1">
              <a:solidFill>
                <a:srgbClr val="1959E5"/>
              </a:solidFill>
            </a:endParaRPr>
          </a:p>
        </p:txBody>
      </p:sp>
      <p:pic>
        <p:nvPicPr>
          <p:cNvPr id="547" name="Google Shape;547;p34"/>
          <p:cNvPicPr preferRelativeResize="0"/>
          <p:nvPr/>
        </p:nvPicPr>
        <p:blipFill rotWithShape="1">
          <a:blip r:embed="rId2"/>
          <a:srcRect r="3446"/>
          <a:stretch>
            <a:fillRect/>
          </a:stretch>
        </p:blipFill>
        <p:spPr>
          <a:xfrm>
            <a:off x="623399" y="3265175"/>
            <a:ext cx="5884002" cy="690900"/>
          </a:xfrm>
          <a:prstGeom prst="rect">
            <a:avLst/>
          </a:prstGeom>
          <a:noFill/>
          <a:ln>
            <a:noFill/>
          </a:ln>
        </p:spPr>
      </p:pic>
      <p:sp>
        <p:nvSpPr>
          <p:cNvPr id="548" name="Google Shape;548;p34"/>
          <p:cNvSpPr txBox="1"/>
          <p:nvPr/>
        </p:nvSpPr>
        <p:spPr>
          <a:xfrm>
            <a:off x="623400" y="2499150"/>
            <a:ext cx="5115600" cy="8313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rgbClr val="1959E5"/>
              </a:buClr>
              <a:buSzPts val="2100"/>
              <a:buChar char="●"/>
            </a:pPr>
            <a:r>
              <a:rPr lang="en-US" sz="2100" b="1">
                <a:solidFill>
                  <a:srgbClr val="1959E5"/>
                </a:solidFill>
              </a:rPr>
              <a:t>Create a Logistic Regression Model</a:t>
            </a:r>
            <a:endParaRPr sz="2100" b="1">
              <a:solidFill>
                <a:srgbClr val="1959E5"/>
              </a:solidFill>
            </a:endParaRPr>
          </a:p>
        </p:txBody>
      </p:sp>
      <p:cxnSp>
        <p:nvCxnSpPr>
          <p:cNvPr id="549" name="Google Shape;549;p34"/>
          <p:cNvCxnSpPr/>
          <p:nvPr/>
        </p:nvCxnSpPr>
        <p:spPr>
          <a:xfrm rot="10800000" flipH="1">
            <a:off x="694875" y="2364538"/>
            <a:ext cx="6174900" cy="11100"/>
          </a:xfrm>
          <a:prstGeom prst="straightConnector1">
            <a:avLst/>
          </a:prstGeom>
          <a:noFill/>
          <a:ln w="9525" cap="flat" cmpd="sng">
            <a:solidFill>
              <a:srgbClr val="BFBFBF"/>
            </a:solidFill>
            <a:prstDash val="solid"/>
            <a:round/>
            <a:headEnd type="none" w="sm" len="sm"/>
            <a:tailEnd type="none" w="sm" len="sm"/>
          </a:ln>
        </p:spPr>
      </p:cxnSp>
      <p:pic>
        <p:nvPicPr>
          <p:cNvPr id="550" name="Google Shape;550;p34"/>
          <p:cNvPicPr preferRelativeResize="0"/>
          <p:nvPr/>
        </p:nvPicPr>
        <p:blipFill>
          <a:blip r:embed="rId3"/>
          <a:stretch>
            <a:fillRect/>
          </a:stretch>
        </p:blipFill>
        <p:spPr>
          <a:xfrm>
            <a:off x="7456800" y="2065700"/>
            <a:ext cx="4033899" cy="4495676"/>
          </a:xfrm>
          <a:prstGeom prst="rect">
            <a:avLst/>
          </a:prstGeom>
          <a:noFill/>
          <a:ln>
            <a:noFill/>
          </a:ln>
        </p:spPr>
      </p:pic>
      <p:sp>
        <p:nvSpPr>
          <p:cNvPr id="551" name="Google Shape;551;p34"/>
          <p:cNvSpPr/>
          <p:nvPr/>
        </p:nvSpPr>
        <p:spPr>
          <a:xfrm>
            <a:off x="504196" y="4095552"/>
            <a:ext cx="6122400" cy="2074200"/>
          </a:xfrm>
          <a:prstGeom prst="rect">
            <a:avLst/>
          </a:prstGeom>
          <a:noFill/>
          <a:ln>
            <a:noFill/>
          </a:ln>
        </p:spPr>
        <p:txBody>
          <a:bodyPr spcFirstLastPara="1" wrap="square" lIns="91425" tIns="45700" rIns="91425" bIns="45700" anchor="t" anchorCtr="0">
            <a:noAutofit/>
          </a:bodyPr>
          <a:lstStyle/>
          <a:p>
            <a:pPr marL="0" marR="0" lvl="0" indent="0" algn="l" rtl="0">
              <a:lnSpc>
                <a:spcPct val="179000"/>
              </a:lnSpc>
              <a:spcBef>
                <a:spcPts val="0"/>
              </a:spcBef>
              <a:spcAft>
                <a:spcPts val="0"/>
              </a:spcAft>
              <a:buNone/>
            </a:pPr>
            <a:r>
              <a:rPr lang="en-US" sz="1800">
                <a:solidFill>
                  <a:srgbClr val="3F3F3F"/>
                </a:solidFill>
                <a:latin typeface="Calibri"/>
                <a:ea typeface="Calibri"/>
                <a:cs typeface="Calibri"/>
                <a:sym typeface="Calibri"/>
              </a:rPr>
              <a:t>By looking at the p-value, we found duration, month, day, high education and campaigns, these are the </a:t>
            </a:r>
            <a:r>
              <a:rPr lang="en-US" sz="1800">
                <a:solidFill>
                  <a:schemeClr val="dk1"/>
                </a:solidFill>
                <a:highlight>
                  <a:srgbClr val="FFFFFF"/>
                </a:highlight>
                <a:latin typeface="Calibri"/>
                <a:ea typeface="Calibri"/>
                <a:cs typeface="Calibri"/>
                <a:sym typeface="Calibri"/>
              </a:rPr>
              <a:t>attributes that highly significant in this model. On the other hand, attributes like age, pdays and previous </a:t>
            </a:r>
            <a:r>
              <a:rPr lang="en-US" sz="1800">
                <a:solidFill>
                  <a:schemeClr val="dk1"/>
                </a:solidFill>
                <a:latin typeface="Calibri"/>
                <a:ea typeface="Calibri"/>
                <a:cs typeface="Calibri"/>
                <a:sym typeface="Calibri"/>
              </a:rPr>
              <a:t>are not statistically significant at level 0.05.</a:t>
            </a:r>
            <a:endParaRPr sz="1800">
              <a:solidFill>
                <a:schemeClr val="dk1"/>
              </a:solidFill>
              <a:latin typeface="Calibri"/>
              <a:ea typeface="Calibri"/>
              <a:cs typeface="Calibri"/>
              <a:sym typeface="Calibri"/>
            </a:endParaRPr>
          </a:p>
          <a:p>
            <a:pPr marL="0" marR="0" lvl="0" indent="0" algn="l" rtl="0">
              <a:lnSpc>
                <a:spcPct val="179000"/>
              </a:lnSpc>
              <a:spcBef>
                <a:spcPts val="0"/>
              </a:spcBef>
              <a:spcAft>
                <a:spcPts val="0"/>
              </a:spcAft>
              <a:buNone/>
            </a:pPr>
            <a:endParaRPr>
              <a:solidFill>
                <a:schemeClr val="dk1"/>
              </a:solidFill>
              <a:highlight>
                <a:srgbClr val="FFFFFF"/>
              </a:highlight>
              <a:latin typeface="Calibri"/>
              <a:ea typeface="Calibri"/>
              <a:cs typeface="Calibri"/>
              <a:sym typeface="Calibri"/>
            </a:endParaRPr>
          </a:p>
          <a:p>
            <a:pPr marL="0" marR="0" lvl="0" indent="0" algn="l" rtl="0">
              <a:lnSpc>
                <a:spcPct val="179000"/>
              </a:lnSpc>
              <a:spcBef>
                <a:spcPts val="0"/>
              </a:spcBef>
              <a:spcAft>
                <a:spcPts val="0"/>
              </a:spcAft>
              <a:buNone/>
            </a:pPr>
            <a:endParaRPr>
              <a:solidFill>
                <a:srgbClr val="3F3F3F"/>
              </a:solidFill>
              <a:latin typeface="Microsoft Yahei"/>
              <a:ea typeface="Microsoft Yahei"/>
              <a:cs typeface="Microsoft Yahei"/>
              <a:sym typeface="Microsoft Yahe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grpSp>
        <p:nvGrpSpPr>
          <p:cNvPr id="557" name="Google Shape;557;p35"/>
          <p:cNvGrpSpPr/>
          <p:nvPr/>
        </p:nvGrpSpPr>
        <p:grpSpPr>
          <a:xfrm>
            <a:off x="623392" y="476671"/>
            <a:ext cx="3772208" cy="576000"/>
            <a:chOff x="623392" y="476671"/>
            <a:chExt cx="3772208" cy="576000"/>
          </a:xfrm>
        </p:grpSpPr>
        <p:sp>
          <p:nvSpPr>
            <p:cNvPr id="558" name="Google Shape;558;p35"/>
            <p:cNvSpPr txBox="1"/>
            <p:nvPr/>
          </p:nvSpPr>
          <p:spPr>
            <a:xfrm>
              <a:off x="767400" y="533850"/>
              <a:ext cx="36282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Microsoft Yahei"/>
                  <a:ea typeface="Microsoft Yahei"/>
                  <a:cs typeface="Microsoft Yahei"/>
                  <a:sym typeface="Microsoft Yahei"/>
                </a:rPr>
                <a:t>Logistic Regression</a:t>
              </a:r>
              <a:endParaRPr sz="2400" b="1">
                <a:solidFill>
                  <a:srgbClr val="3F3F3F"/>
                </a:solidFill>
                <a:latin typeface="Microsoft Yahei"/>
                <a:ea typeface="Microsoft Yahei"/>
                <a:cs typeface="Microsoft Yahei"/>
                <a:sym typeface="Microsoft Yahei"/>
              </a:endParaRPr>
            </a:p>
          </p:txBody>
        </p:sp>
        <p:sp>
          <p:nvSpPr>
            <p:cNvPr id="559" name="Google Shape;559;p35"/>
            <p:cNvSpPr/>
            <p:nvPr/>
          </p:nvSpPr>
          <p:spPr>
            <a:xfrm>
              <a:off x="623392" y="476671"/>
              <a:ext cx="45600" cy="576000"/>
            </a:xfrm>
            <a:prstGeom prst="rect">
              <a:avLst/>
            </a:prstGeom>
            <a:solidFill>
              <a:srgbClr val="558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560" name="Google Shape;560;p35"/>
          <p:cNvPicPr preferRelativeResize="0"/>
          <p:nvPr/>
        </p:nvPicPr>
        <p:blipFill>
          <a:blip r:embed="rId1"/>
          <a:stretch>
            <a:fillRect/>
          </a:stretch>
        </p:blipFill>
        <p:spPr>
          <a:xfrm>
            <a:off x="691950" y="1780399"/>
            <a:ext cx="6562125" cy="1436750"/>
          </a:xfrm>
          <a:prstGeom prst="rect">
            <a:avLst/>
          </a:prstGeom>
          <a:noFill/>
          <a:ln>
            <a:noFill/>
          </a:ln>
        </p:spPr>
      </p:pic>
      <p:sp>
        <p:nvSpPr>
          <p:cNvPr id="561" name="Google Shape;561;p35"/>
          <p:cNvSpPr txBox="1"/>
          <p:nvPr/>
        </p:nvSpPr>
        <p:spPr>
          <a:xfrm>
            <a:off x="691950" y="1272500"/>
            <a:ext cx="4084800" cy="5079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rgbClr val="1959E5"/>
              </a:buClr>
              <a:buSzPts val="2100"/>
              <a:buChar char="●"/>
            </a:pPr>
            <a:r>
              <a:rPr lang="en-US" sz="2100" b="1">
                <a:solidFill>
                  <a:srgbClr val="1959E5"/>
                </a:solidFill>
              </a:rPr>
              <a:t>Set threshold = 0.5</a:t>
            </a:r>
            <a:endParaRPr sz="2100" b="1">
              <a:solidFill>
                <a:srgbClr val="1959E5"/>
              </a:solidFill>
            </a:endParaRPr>
          </a:p>
        </p:txBody>
      </p:sp>
      <p:grpSp>
        <p:nvGrpSpPr>
          <p:cNvPr id="562" name="Google Shape;562;p35"/>
          <p:cNvGrpSpPr/>
          <p:nvPr/>
        </p:nvGrpSpPr>
        <p:grpSpPr>
          <a:xfrm>
            <a:off x="861306" y="3530476"/>
            <a:ext cx="4926668" cy="1578143"/>
            <a:chOff x="983484" y="1498100"/>
            <a:chExt cx="7902900" cy="1199106"/>
          </a:xfrm>
        </p:grpSpPr>
        <p:sp>
          <p:nvSpPr>
            <p:cNvPr id="563" name="Google Shape;563;p35"/>
            <p:cNvSpPr/>
            <p:nvPr/>
          </p:nvSpPr>
          <p:spPr>
            <a:xfrm flipH="1">
              <a:off x="983582" y="1498100"/>
              <a:ext cx="5294100" cy="437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000" b="1">
                  <a:solidFill>
                    <a:srgbClr val="2360E5"/>
                  </a:solidFill>
                  <a:latin typeface="Microsoft Yahei"/>
                  <a:ea typeface="Microsoft Yahei"/>
                  <a:cs typeface="Microsoft Yahei"/>
                  <a:sym typeface="Microsoft Yahei"/>
                </a:rPr>
                <a:t>Confusion Matrix</a:t>
              </a:r>
              <a:endParaRPr sz="2000" b="1">
                <a:solidFill>
                  <a:srgbClr val="2360E5"/>
                </a:solidFill>
                <a:latin typeface="Microsoft Yahei"/>
                <a:ea typeface="Microsoft Yahei"/>
                <a:cs typeface="Microsoft Yahei"/>
                <a:sym typeface="Microsoft Yahei"/>
              </a:endParaRPr>
            </a:p>
          </p:txBody>
        </p:sp>
        <p:sp>
          <p:nvSpPr>
            <p:cNvPr id="564" name="Google Shape;564;p35"/>
            <p:cNvSpPr/>
            <p:nvPr/>
          </p:nvSpPr>
          <p:spPr>
            <a:xfrm flipH="1">
              <a:off x="983484" y="2091506"/>
              <a:ext cx="7902900" cy="605700"/>
            </a:xfrm>
            <a:prstGeom prst="rect">
              <a:avLst/>
            </a:prstGeom>
            <a:noFill/>
            <a:ln>
              <a:noFill/>
            </a:ln>
          </p:spPr>
          <p:txBody>
            <a:bodyPr spcFirstLastPara="1" wrap="square" lIns="68575" tIns="34275" rIns="68575" bIns="34275" anchor="t" anchorCtr="0">
              <a:noAutofit/>
            </a:bodyPr>
            <a:lstStyle/>
            <a:p>
              <a:pPr marL="0" marR="0" lvl="0" indent="0" algn="l" rtl="0">
                <a:lnSpc>
                  <a:spcPct val="157000"/>
                </a:lnSpc>
                <a:spcBef>
                  <a:spcPts val="0"/>
                </a:spcBef>
                <a:spcAft>
                  <a:spcPts val="0"/>
                </a:spcAft>
                <a:buNone/>
              </a:pPr>
              <a:r>
                <a:rPr lang="en-US" sz="1800">
                  <a:solidFill>
                    <a:schemeClr val="dk1"/>
                  </a:solidFill>
                  <a:latin typeface="Microsoft Yahei"/>
                  <a:ea typeface="Microsoft Yahei"/>
                  <a:cs typeface="Microsoft Yahei"/>
                  <a:sym typeface="Microsoft Yahei"/>
                </a:rPr>
                <a:t>The accuracy rate for threshold = 0.5 is 90.11%.</a:t>
              </a:r>
              <a:endParaRPr sz="1800">
                <a:solidFill>
                  <a:schemeClr val="dk1"/>
                </a:solidFill>
                <a:latin typeface="Microsoft Yahei"/>
                <a:ea typeface="Microsoft Yahei"/>
                <a:cs typeface="Microsoft Yahei"/>
                <a:sym typeface="Microsoft Yahei"/>
              </a:endParaRPr>
            </a:p>
          </p:txBody>
        </p:sp>
      </p:grpSp>
      <p:pic>
        <p:nvPicPr>
          <p:cNvPr id="565" name="Google Shape;565;p35"/>
          <p:cNvPicPr preferRelativeResize="0"/>
          <p:nvPr/>
        </p:nvPicPr>
        <p:blipFill>
          <a:blip r:embed="rId2"/>
          <a:stretch>
            <a:fillRect/>
          </a:stretch>
        </p:blipFill>
        <p:spPr>
          <a:xfrm>
            <a:off x="7874975" y="712787"/>
            <a:ext cx="3628275" cy="54483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grpSp>
        <p:nvGrpSpPr>
          <p:cNvPr id="570" name="Google Shape;570;p36"/>
          <p:cNvGrpSpPr/>
          <p:nvPr/>
        </p:nvGrpSpPr>
        <p:grpSpPr>
          <a:xfrm>
            <a:off x="623392" y="476671"/>
            <a:ext cx="3816424" cy="576000"/>
            <a:chOff x="623392" y="476671"/>
            <a:chExt cx="3816424" cy="576000"/>
          </a:xfrm>
        </p:grpSpPr>
        <p:sp>
          <p:nvSpPr>
            <p:cNvPr id="571" name="Google Shape;571;p36"/>
            <p:cNvSpPr txBox="1"/>
            <p:nvPr/>
          </p:nvSpPr>
          <p:spPr>
            <a:xfrm>
              <a:off x="767408" y="533838"/>
              <a:ext cx="367240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Microsoft Yahei"/>
                  <a:ea typeface="Microsoft Yahei"/>
                  <a:cs typeface="Microsoft Yahei"/>
                  <a:sym typeface="Microsoft Yahei"/>
                </a:rPr>
                <a:t>Logistic Regression</a:t>
              </a:r>
              <a:endParaRPr sz="2400" b="1">
                <a:solidFill>
                  <a:srgbClr val="3F3F3F"/>
                </a:solidFill>
                <a:latin typeface="Microsoft Yahei"/>
                <a:ea typeface="Microsoft Yahei"/>
                <a:cs typeface="Microsoft Yahei"/>
                <a:sym typeface="Microsoft Yahei"/>
              </a:endParaRPr>
            </a:p>
          </p:txBody>
        </p:sp>
        <p:sp>
          <p:nvSpPr>
            <p:cNvPr id="572" name="Google Shape;572;p36"/>
            <p:cNvSpPr/>
            <p:nvPr/>
          </p:nvSpPr>
          <p:spPr>
            <a:xfrm>
              <a:off x="623392" y="476671"/>
              <a:ext cx="45719" cy="576000"/>
            </a:xfrm>
            <a:prstGeom prst="rect">
              <a:avLst/>
            </a:prstGeom>
            <a:solidFill>
              <a:srgbClr val="558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73" name="Google Shape;573;p36"/>
          <p:cNvSpPr/>
          <p:nvPr/>
        </p:nvSpPr>
        <p:spPr>
          <a:xfrm>
            <a:off x="1199456" y="1122282"/>
            <a:ext cx="10033036" cy="870993"/>
          </a:xfrm>
          <a:custGeom>
            <a:avLst/>
            <a:gdLst/>
            <a:ahLst/>
            <a:cxnLst/>
            <a:rect l="l" t="t" r="r" b="b"/>
            <a:pathLst>
              <a:path w="6278313" h="1183866" extrusionOk="0">
                <a:moveTo>
                  <a:pt x="0" y="71165"/>
                </a:moveTo>
                <a:cubicBezTo>
                  <a:pt x="0" y="31861"/>
                  <a:pt x="31866" y="0"/>
                  <a:pt x="71170" y="0"/>
                </a:cubicBezTo>
                <a:lnTo>
                  <a:pt x="6213530" y="0"/>
                </a:lnTo>
                <a:cubicBezTo>
                  <a:pt x="6252865" y="0"/>
                  <a:pt x="6284715" y="31861"/>
                  <a:pt x="6284715" y="71165"/>
                </a:cubicBezTo>
                <a:lnTo>
                  <a:pt x="6284715" y="595124"/>
                </a:lnTo>
                <a:lnTo>
                  <a:pt x="6284715" y="1119081"/>
                </a:lnTo>
                <a:cubicBezTo>
                  <a:pt x="6284715" y="1158385"/>
                  <a:pt x="6252865" y="1190250"/>
                  <a:pt x="6213530" y="1190250"/>
                </a:cubicBezTo>
                <a:lnTo>
                  <a:pt x="71170" y="1190250"/>
                </a:lnTo>
                <a:cubicBezTo>
                  <a:pt x="31866" y="1190250"/>
                  <a:pt x="0" y="1158385"/>
                  <a:pt x="0" y="1119081"/>
                </a:cubicBezTo>
                <a:lnTo>
                  <a:pt x="0" y="71165"/>
                </a:lnTo>
                <a:close/>
              </a:path>
            </a:pathLst>
          </a:custGeom>
          <a:solidFill>
            <a:schemeClr val="lt1"/>
          </a:solidFill>
          <a:ln w="9525" cap="flat" cmpd="sng">
            <a:solidFill>
              <a:srgbClr val="2360E5"/>
            </a:solidFill>
            <a:prstDash val="solid"/>
            <a:miter lim="8000"/>
            <a:headEnd type="none" w="sm" len="sm"/>
            <a:tailEnd type="none" w="sm" len="sm"/>
          </a:ln>
          <a:effectLst>
            <a:outerShdw blurRad="190500" dist="38100" dir="2700000" algn="tl" rotWithShape="0">
              <a:srgbClr val="0234A2">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100">
                <a:solidFill>
                  <a:schemeClr val="dk1"/>
                </a:solidFill>
              </a:rPr>
              <a:t>0.09 is the optimal threshold</a:t>
            </a:r>
            <a:endParaRPr sz="2800">
              <a:solidFill>
                <a:schemeClr val="dk1"/>
              </a:solidFill>
            </a:endParaRPr>
          </a:p>
        </p:txBody>
      </p:sp>
      <p:pic>
        <p:nvPicPr>
          <p:cNvPr id="574" name="Google Shape;574;p36"/>
          <p:cNvPicPr preferRelativeResize="0"/>
          <p:nvPr/>
        </p:nvPicPr>
        <p:blipFill rotWithShape="1">
          <a:blip r:embed="rId1"/>
          <a:srcRect/>
          <a:stretch>
            <a:fillRect/>
          </a:stretch>
        </p:blipFill>
        <p:spPr>
          <a:xfrm>
            <a:off x="2697300" y="2492900"/>
            <a:ext cx="6649400" cy="38583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grpSp>
        <p:nvGrpSpPr>
          <p:cNvPr id="580" name="Google Shape;580;p37"/>
          <p:cNvGrpSpPr/>
          <p:nvPr/>
        </p:nvGrpSpPr>
        <p:grpSpPr>
          <a:xfrm>
            <a:off x="623392" y="476671"/>
            <a:ext cx="3092707" cy="576000"/>
            <a:chOff x="623392" y="476671"/>
            <a:chExt cx="3092707" cy="576000"/>
          </a:xfrm>
        </p:grpSpPr>
        <p:sp>
          <p:nvSpPr>
            <p:cNvPr id="581" name="Google Shape;581;p37"/>
            <p:cNvSpPr txBox="1"/>
            <p:nvPr/>
          </p:nvSpPr>
          <p:spPr>
            <a:xfrm>
              <a:off x="767399" y="533850"/>
              <a:ext cx="29487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Microsoft Yahei"/>
                  <a:ea typeface="Microsoft Yahei"/>
                  <a:cs typeface="Microsoft Yahei"/>
                  <a:sym typeface="Microsoft Yahei"/>
                </a:rPr>
                <a:t>Logistic Regression</a:t>
              </a:r>
              <a:endParaRPr sz="2400" b="1">
                <a:solidFill>
                  <a:srgbClr val="3F3F3F"/>
                </a:solidFill>
                <a:latin typeface="Microsoft Yahei"/>
                <a:ea typeface="Microsoft Yahei"/>
                <a:cs typeface="Microsoft Yahei"/>
                <a:sym typeface="Microsoft Yahei"/>
              </a:endParaRPr>
            </a:p>
          </p:txBody>
        </p:sp>
        <p:sp>
          <p:nvSpPr>
            <p:cNvPr id="582" name="Google Shape;582;p37"/>
            <p:cNvSpPr/>
            <p:nvPr/>
          </p:nvSpPr>
          <p:spPr>
            <a:xfrm>
              <a:off x="623392" y="476671"/>
              <a:ext cx="45600" cy="576000"/>
            </a:xfrm>
            <a:prstGeom prst="rect">
              <a:avLst/>
            </a:prstGeom>
            <a:solidFill>
              <a:srgbClr val="558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83" name="Google Shape;583;p37"/>
          <p:cNvSpPr txBox="1"/>
          <p:nvPr/>
        </p:nvSpPr>
        <p:spPr>
          <a:xfrm>
            <a:off x="771125" y="1366350"/>
            <a:ext cx="5638500" cy="5079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rgbClr val="1959E5"/>
              </a:buClr>
              <a:buSzPts val="2100"/>
              <a:buFont typeface="Calibri"/>
              <a:buChar char="●"/>
            </a:pPr>
            <a:r>
              <a:rPr lang="en-US" sz="2100" b="1">
                <a:solidFill>
                  <a:srgbClr val="1959E5"/>
                </a:solidFill>
                <a:latin typeface="Calibri"/>
                <a:ea typeface="Calibri"/>
                <a:cs typeface="Calibri"/>
                <a:sym typeface="Calibri"/>
              </a:rPr>
              <a:t>Set threshold = 0.09 (optimal threshold)</a:t>
            </a:r>
            <a:endParaRPr sz="2100" b="1">
              <a:solidFill>
                <a:srgbClr val="1959E5"/>
              </a:solidFill>
              <a:latin typeface="Calibri"/>
              <a:ea typeface="Calibri"/>
              <a:cs typeface="Calibri"/>
              <a:sym typeface="Calibri"/>
            </a:endParaRPr>
          </a:p>
        </p:txBody>
      </p:sp>
      <p:pic>
        <p:nvPicPr>
          <p:cNvPr id="584" name="Google Shape;584;p37"/>
          <p:cNvPicPr preferRelativeResize="0"/>
          <p:nvPr/>
        </p:nvPicPr>
        <p:blipFill>
          <a:blip r:embed="rId1"/>
          <a:stretch>
            <a:fillRect/>
          </a:stretch>
        </p:blipFill>
        <p:spPr>
          <a:xfrm>
            <a:off x="746050" y="1949725"/>
            <a:ext cx="6611145" cy="1136287"/>
          </a:xfrm>
          <a:prstGeom prst="rect">
            <a:avLst/>
          </a:prstGeom>
          <a:noFill/>
          <a:ln>
            <a:noFill/>
          </a:ln>
        </p:spPr>
      </p:pic>
      <p:grpSp>
        <p:nvGrpSpPr>
          <p:cNvPr id="585" name="Google Shape;585;p37"/>
          <p:cNvGrpSpPr/>
          <p:nvPr/>
        </p:nvGrpSpPr>
        <p:grpSpPr>
          <a:xfrm>
            <a:off x="861306" y="3530476"/>
            <a:ext cx="4926668" cy="1578143"/>
            <a:chOff x="983484" y="1498100"/>
            <a:chExt cx="7902900" cy="1199106"/>
          </a:xfrm>
        </p:grpSpPr>
        <p:sp>
          <p:nvSpPr>
            <p:cNvPr id="586" name="Google Shape;586;p37"/>
            <p:cNvSpPr/>
            <p:nvPr/>
          </p:nvSpPr>
          <p:spPr>
            <a:xfrm flipH="1">
              <a:off x="983582" y="1498100"/>
              <a:ext cx="5294100" cy="437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000" b="1">
                  <a:solidFill>
                    <a:srgbClr val="2360E5"/>
                  </a:solidFill>
                  <a:latin typeface="Microsoft Yahei"/>
                  <a:ea typeface="Microsoft Yahei"/>
                  <a:cs typeface="Microsoft Yahei"/>
                  <a:sym typeface="Microsoft Yahei"/>
                </a:rPr>
                <a:t>Confusion Matrix</a:t>
              </a:r>
              <a:endParaRPr sz="2000" b="1">
                <a:solidFill>
                  <a:srgbClr val="2360E5"/>
                </a:solidFill>
                <a:latin typeface="Microsoft Yahei"/>
                <a:ea typeface="Microsoft Yahei"/>
                <a:cs typeface="Microsoft Yahei"/>
                <a:sym typeface="Microsoft Yahei"/>
              </a:endParaRPr>
            </a:p>
          </p:txBody>
        </p:sp>
        <p:sp>
          <p:nvSpPr>
            <p:cNvPr id="587" name="Google Shape;587;p37"/>
            <p:cNvSpPr/>
            <p:nvPr/>
          </p:nvSpPr>
          <p:spPr>
            <a:xfrm flipH="1">
              <a:off x="983484" y="2091506"/>
              <a:ext cx="7902900" cy="605700"/>
            </a:xfrm>
            <a:prstGeom prst="rect">
              <a:avLst/>
            </a:prstGeom>
            <a:noFill/>
            <a:ln>
              <a:noFill/>
            </a:ln>
          </p:spPr>
          <p:txBody>
            <a:bodyPr spcFirstLastPara="1" wrap="square" lIns="68575" tIns="34275" rIns="68575" bIns="34275" anchor="t" anchorCtr="0">
              <a:noAutofit/>
            </a:bodyPr>
            <a:lstStyle/>
            <a:p>
              <a:pPr marL="0" marR="0" lvl="0" indent="0" algn="l" rtl="0">
                <a:lnSpc>
                  <a:spcPct val="157000"/>
                </a:lnSpc>
                <a:spcBef>
                  <a:spcPts val="0"/>
                </a:spcBef>
                <a:spcAft>
                  <a:spcPts val="0"/>
                </a:spcAft>
                <a:buNone/>
              </a:pPr>
              <a:r>
                <a:rPr lang="en-US" sz="1800">
                  <a:solidFill>
                    <a:schemeClr val="dk1"/>
                  </a:solidFill>
                  <a:latin typeface="Microsoft Yahei"/>
                  <a:ea typeface="Microsoft Yahei"/>
                  <a:cs typeface="Microsoft Yahei"/>
                  <a:sym typeface="Microsoft Yahei"/>
                </a:rPr>
                <a:t>The accuracy rate for threshold = 0.09 is 80.22%.</a:t>
              </a:r>
              <a:endParaRPr sz="1800">
                <a:solidFill>
                  <a:schemeClr val="dk1"/>
                </a:solidFill>
                <a:latin typeface="Microsoft Yahei"/>
                <a:ea typeface="Microsoft Yahei"/>
                <a:cs typeface="Microsoft Yahei"/>
                <a:sym typeface="Microsoft Yahei"/>
              </a:endParaRPr>
            </a:p>
          </p:txBody>
        </p:sp>
      </p:grpSp>
      <p:pic>
        <p:nvPicPr>
          <p:cNvPr id="588" name="Google Shape;588;p37"/>
          <p:cNvPicPr preferRelativeResize="0"/>
          <p:nvPr/>
        </p:nvPicPr>
        <p:blipFill>
          <a:blip r:embed="rId2"/>
          <a:stretch>
            <a:fillRect/>
          </a:stretch>
        </p:blipFill>
        <p:spPr>
          <a:xfrm>
            <a:off x="7546750" y="527938"/>
            <a:ext cx="4199775" cy="58180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grpSp>
        <p:nvGrpSpPr>
          <p:cNvPr id="594" name="Google Shape;594;p38"/>
          <p:cNvGrpSpPr/>
          <p:nvPr/>
        </p:nvGrpSpPr>
        <p:grpSpPr>
          <a:xfrm>
            <a:off x="623392" y="476671"/>
            <a:ext cx="3495308" cy="576000"/>
            <a:chOff x="623392" y="476671"/>
            <a:chExt cx="3495308" cy="576000"/>
          </a:xfrm>
        </p:grpSpPr>
        <p:sp>
          <p:nvSpPr>
            <p:cNvPr id="595" name="Google Shape;595;p38"/>
            <p:cNvSpPr txBox="1"/>
            <p:nvPr/>
          </p:nvSpPr>
          <p:spPr>
            <a:xfrm>
              <a:off x="767400" y="533850"/>
              <a:ext cx="33513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Microsoft Yahei"/>
                  <a:ea typeface="Microsoft Yahei"/>
                  <a:cs typeface="Microsoft Yahei"/>
                  <a:sym typeface="Microsoft Yahei"/>
                </a:rPr>
                <a:t>Logistic Regression</a:t>
              </a:r>
              <a:endParaRPr sz="2400" b="1">
                <a:solidFill>
                  <a:srgbClr val="3F3F3F"/>
                </a:solidFill>
                <a:latin typeface="Microsoft Yahei"/>
                <a:ea typeface="Microsoft Yahei"/>
                <a:cs typeface="Microsoft Yahei"/>
                <a:sym typeface="Microsoft Yahei"/>
              </a:endParaRPr>
            </a:p>
          </p:txBody>
        </p:sp>
        <p:sp>
          <p:nvSpPr>
            <p:cNvPr id="596" name="Google Shape;596;p38"/>
            <p:cNvSpPr/>
            <p:nvPr/>
          </p:nvSpPr>
          <p:spPr>
            <a:xfrm>
              <a:off x="623392" y="476671"/>
              <a:ext cx="45600" cy="576000"/>
            </a:xfrm>
            <a:prstGeom prst="rect">
              <a:avLst/>
            </a:prstGeom>
            <a:solidFill>
              <a:srgbClr val="558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97" name="Google Shape;597;p38"/>
          <p:cNvSpPr/>
          <p:nvPr/>
        </p:nvSpPr>
        <p:spPr>
          <a:xfrm flipH="1">
            <a:off x="675943" y="3798325"/>
            <a:ext cx="3402900" cy="576000"/>
          </a:xfrm>
          <a:prstGeom prst="rect">
            <a:avLst/>
          </a:prstGeom>
          <a:noFill/>
          <a:ln>
            <a:noFill/>
          </a:ln>
        </p:spPr>
        <p:txBody>
          <a:bodyPr spcFirstLastPara="1" wrap="square" lIns="68575" tIns="34275" rIns="68575" bIns="34275" anchor="t" anchorCtr="0">
            <a:noAutofit/>
          </a:bodyPr>
          <a:lstStyle/>
          <a:p>
            <a:pPr marL="0" marR="0" lvl="0" indent="0" algn="l" rtl="0">
              <a:lnSpc>
                <a:spcPct val="157000"/>
              </a:lnSpc>
              <a:spcBef>
                <a:spcPts val="0"/>
              </a:spcBef>
              <a:spcAft>
                <a:spcPts val="0"/>
              </a:spcAft>
              <a:buNone/>
            </a:pPr>
            <a:r>
              <a:rPr lang="en-US" sz="2300" b="1">
                <a:solidFill>
                  <a:schemeClr val="dk1"/>
                </a:solidFill>
                <a:latin typeface="Microsoft Yahei"/>
                <a:ea typeface="Microsoft Yahei"/>
                <a:cs typeface="Microsoft Yahei"/>
                <a:sym typeface="Microsoft Yahei"/>
              </a:rPr>
              <a:t>Threshold = 0.09</a:t>
            </a:r>
            <a:endParaRPr sz="2300" b="1">
              <a:solidFill>
                <a:schemeClr val="dk1"/>
              </a:solidFill>
              <a:latin typeface="Microsoft Yahei"/>
              <a:ea typeface="Microsoft Yahei"/>
              <a:cs typeface="Microsoft Yahei"/>
              <a:sym typeface="Microsoft Yahei"/>
            </a:endParaRPr>
          </a:p>
        </p:txBody>
      </p:sp>
      <p:graphicFrame>
        <p:nvGraphicFramePr>
          <p:cNvPr id="598" name="Google Shape;598;p38"/>
          <p:cNvGraphicFramePr/>
          <p:nvPr/>
        </p:nvGraphicFramePr>
        <p:xfrm>
          <a:off x="623396" y="4424443"/>
          <a:ext cx="7200825" cy="1688550"/>
        </p:xfrm>
        <a:graphic>
          <a:graphicData uri="http://schemas.openxmlformats.org/drawingml/2006/table">
            <a:tbl>
              <a:tblPr firstRow="1" bandRow="1">
                <a:noFill/>
                <a:tableStyleId>{18D127CC-A011-448B-9EA2-53B1F7AC95A7}</a:tableStyleId>
              </a:tblPr>
              <a:tblGrid>
                <a:gridCol w="2400275"/>
                <a:gridCol w="2400275"/>
                <a:gridCol w="2400275"/>
              </a:tblGrid>
              <a:tr h="562850">
                <a:tc>
                  <a:txBody>
                    <a:bodyPr/>
                    <a:lstStyle/>
                    <a:p>
                      <a:pPr marL="0" marR="0" lvl="0" indent="0" algn="ctr" rtl="0">
                        <a:spcBef>
                          <a:spcPts val="0"/>
                        </a:spcBef>
                        <a:spcAft>
                          <a:spcPts val="0"/>
                        </a:spcAft>
                        <a:buNone/>
                      </a:pP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b="0" u="none" strike="noStrike" cap="none"/>
                        <a:t>No</a:t>
                      </a:r>
                      <a:endParaRPr sz="1800" b="0" u="none" strike="noStrike" cap="none"/>
                    </a:p>
                  </a:txBody>
                  <a:tcPr marL="91450" marR="91450" marT="45725" marB="45725" anchor="ctr"/>
                </a:tc>
                <a:tc>
                  <a:txBody>
                    <a:bodyPr/>
                    <a:lstStyle/>
                    <a:p>
                      <a:pPr marL="0" marR="0" lvl="0" indent="0" algn="ctr" rtl="0">
                        <a:spcBef>
                          <a:spcPts val="0"/>
                        </a:spcBef>
                        <a:spcAft>
                          <a:spcPts val="0"/>
                        </a:spcAft>
                        <a:buNone/>
                      </a:pPr>
                      <a:r>
                        <a:rPr lang="en-US" sz="1800" b="0" u="none" strike="noStrike" cap="none"/>
                        <a:t>Yes</a:t>
                      </a:r>
                      <a:endParaRPr sz="1800" b="0" u="none" strike="noStrike" cap="none"/>
                    </a:p>
                  </a:txBody>
                  <a:tcPr marL="91450" marR="91450" marT="45725" marB="45725" anchor="ctr"/>
                </a:tc>
              </a:tr>
              <a:tr h="562850">
                <a:tc>
                  <a:txBody>
                    <a:bodyPr/>
                    <a:lstStyle/>
                    <a:p>
                      <a:pPr marL="0" marR="0" lvl="0" indent="0" algn="ctr" rtl="0">
                        <a:spcBef>
                          <a:spcPts val="0"/>
                        </a:spcBef>
                        <a:spcAft>
                          <a:spcPts val="0"/>
                        </a:spcAft>
                        <a:buNone/>
                      </a:pPr>
                      <a:r>
                        <a:rPr lang="en-US" sz="1800" u="none" strike="noStrike" cap="none">
                          <a:solidFill>
                            <a:schemeClr val="lt1"/>
                          </a:solidFill>
                        </a:rPr>
                        <a:t>No</a:t>
                      </a:r>
                      <a:endParaRPr sz="1800" u="none" strike="noStrike" cap="none">
                        <a:solidFill>
                          <a:schemeClr val="lt1"/>
                        </a:solidFill>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1800"/>
                        <a:t>9435</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1</a:t>
                      </a:r>
                      <a:r>
                        <a:rPr lang="en-US" sz="1800"/>
                        <a:t>82</a:t>
                      </a:r>
                      <a:endParaRPr sz="1800" u="none" strike="noStrike" cap="none"/>
                    </a:p>
                  </a:txBody>
                  <a:tcPr marL="91450" marR="91450" marT="45725" marB="45725" anchor="ctr"/>
                </a:tc>
              </a:tr>
              <a:tr h="562850">
                <a:tc>
                  <a:txBody>
                    <a:bodyPr/>
                    <a:lstStyle/>
                    <a:p>
                      <a:pPr marL="0" marR="0" lvl="0" indent="0" algn="ctr" rtl="0">
                        <a:spcBef>
                          <a:spcPts val="0"/>
                        </a:spcBef>
                        <a:spcAft>
                          <a:spcPts val="0"/>
                        </a:spcAft>
                        <a:buNone/>
                      </a:pPr>
                      <a:r>
                        <a:rPr lang="en-US" sz="1800" u="none" strike="noStrike" cap="none">
                          <a:solidFill>
                            <a:schemeClr val="lt1"/>
                          </a:solidFill>
                        </a:rPr>
                        <a:t>Yes</a:t>
                      </a:r>
                      <a:endParaRPr sz="1800" u="none" strike="noStrike" cap="none">
                        <a:solidFill>
                          <a:schemeClr val="lt1"/>
                        </a:solidFill>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1800"/>
                        <a:t>2522</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a:t>1425</a:t>
                      </a:r>
                      <a:endParaRPr sz="1800" u="none" strike="noStrike" cap="none"/>
                    </a:p>
                  </a:txBody>
                  <a:tcPr marL="91450" marR="91450" marT="45725" marB="45725" anchor="ctr"/>
                </a:tc>
              </a:tr>
            </a:tbl>
          </a:graphicData>
        </a:graphic>
      </p:graphicFrame>
      <p:graphicFrame>
        <p:nvGraphicFramePr>
          <p:cNvPr id="599" name="Google Shape;599;p38"/>
          <p:cNvGraphicFramePr/>
          <p:nvPr/>
        </p:nvGraphicFramePr>
        <p:xfrm>
          <a:off x="623396" y="1992818"/>
          <a:ext cx="7200825" cy="1491470"/>
        </p:xfrm>
        <a:graphic>
          <a:graphicData uri="http://schemas.openxmlformats.org/drawingml/2006/table">
            <a:tbl>
              <a:tblPr firstRow="1" bandRow="1">
                <a:noFill/>
                <a:tableStyleId>{18D127CC-A011-448B-9EA2-53B1F7AC95A7}</a:tableStyleId>
              </a:tblPr>
              <a:tblGrid>
                <a:gridCol w="2400275"/>
                <a:gridCol w="2400275"/>
                <a:gridCol w="2400275"/>
              </a:tblGrid>
              <a:tr h="0">
                <a:tc>
                  <a:txBody>
                    <a:bodyPr/>
                    <a:lstStyle/>
                    <a:p>
                      <a:pPr marL="0" marR="0" lvl="0" indent="0" algn="ctr" rtl="0">
                        <a:spcBef>
                          <a:spcPts val="0"/>
                        </a:spcBef>
                        <a:spcAft>
                          <a:spcPts val="0"/>
                        </a:spcAft>
                        <a:buNone/>
                      </a:pP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b="0" u="none" strike="noStrike" cap="none"/>
                        <a:t>No</a:t>
                      </a:r>
                      <a:endParaRPr sz="1800" b="0" u="none" strike="noStrike" cap="none"/>
                    </a:p>
                  </a:txBody>
                  <a:tcPr marL="91450" marR="91450" marT="45725" marB="45725" anchor="ctr"/>
                </a:tc>
                <a:tc>
                  <a:txBody>
                    <a:bodyPr/>
                    <a:lstStyle/>
                    <a:p>
                      <a:pPr marL="0" marR="0" lvl="0" indent="0" algn="ctr" rtl="0">
                        <a:spcBef>
                          <a:spcPts val="0"/>
                        </a:spcBef>
                        <a:spcAft>
                          <a:spcPts val="0"/>
                        </a:spcAft>
                        <a:buNone/>
                      </a:pPr>
                      <a:r>
                        <a:rPr lang="en-US" sz="1800" b="0" u="none" strike="noStrike" cap="none"/>
                        <a:t>Yes</a:t>
                      </a:r>
                      <a:endParaRPr sz="1800" b="0" u="none" strike="noStrike" cap="none"/>
                    </a:p>
                  </a:txBody>
                  <a:tcPr marL="91450" marR="91450" marT="45725" marB="45725" anchor="ctr"/>
                </a:tc>
              </a:tr>
              <a:tr h="562850">
                <a:tc>
                  <a:txBody>
                    <a:bodyPr/>
                    <a:lstStyle/>
                    <a:p>
                      <a:pPr marL="0" marR="0" lvl="0" indent="0" algn="ctr" rtl="0">
                        <a:spcBef>
                          <a:spcPts val="0"/>
                        </a:spcBef>
                        <a:spcAft>
                          <a:spcPts val="0"/>
                        </a:spcAft>
                        <a:buNone/>
                      </a:pPr>
                      <a:r>
                        <a:rPr lang="en-US" sz="1800" u="none" strike="noStrike" cap="none">
                          <a:solidFill>
                            <a:schemeClr val="lt1"/>
                          </a:solidFill>
                        </a:rPr>
                        <a:t>No</a:t>
                      </a:r>
                      <a:endParaRPr sz="1800" u="none" strike="noStrike" cap="none">
                        <a:solidFill>
                          <a:schemeClr val="lt1"/>
                        </a:solidFill>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1800" u="none" strike="noStrike" cap="none"/>
                        <a:t>11</a:t>
                      </a:r>
                      <a:r>
                        <a:rPr lang="en-US" sz="1800"/>
                        <a:t>677</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10</a:t>
                      </a:r>
                      <a:r>
                        <a:rPr lang="en-US" sz="1800"/>
                        <a:t>61</a:t>
                      </a:r>
                      <a:endParaRPr sz="1800" u="none" strike="noStrike" cap="none"/>
                    </a:p>
                  </a:txBody>
                  <a:tcPr marL="91450" marR="91450" marT="45725" marB="45725" anchor="ctr"/>
                </a:tc>
              </a:tr>
              <a:tr h="562850">
                <a:tc>
                  <a:txBody>
                    <a:bodyPr/>
                    <a:lstStyle/>
                    <a:p>
                      <a:pPr marL="0" marR="0" lvl="0" indent="0" algn="ctr" rtl="0">
                        <a:spcBef>
                          <a:spcPts val="0"/>
                        </a:spcBef>
                        <a:spcAft>
                          <a:spcPts val="0"/>
                        </a:spcAft>
                        <a:buNone/>
                      </a:pPr>
                      <a:r>
                        <a:rPr lang="en-US" sz="1800" u="none" strike="noStrike" cap="none">
                          <a:solidFill>
                            <a:schemeClr val="lt1"/>
                          </a:solidFill>
                        </a:rPr>
                        <a:t>Yes</a:t>
                      </a:r>
                      <a:endParaRPr sz="1800" u="none" strike="noStrike" cap="none">
                        <a:solidFill>
                          <a:schemeClr val="lt1"/>
                        </a:solidFill>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en-US" sz="1800"/>
                        <a:t>280</a:t>
                      </a:r>
                      <a:endParaRPr sz="1800" u="none" strike="noStrike" cap="none"/>
                    </a:p>
                  </a:txBody>
                  <a:tcPr marL="91450" marR="91450" marT="45725" marB="45725" anchor="ctr"/>
                </a:tc>
                <a:tc>
                  <a:txBody>
                    <a:bodyPr/>
                    <a:lstStyle/>
                    <a:p>
                      <a:pPr marL="0" marR="0" lvl="0" indent="0" algn="ctr" rtl="0">
                        <a:spcBef>
                          <a:spcPts val="0"/>
                        </a:spcBef>
                        <a:spcAft>
                          <a:spcPts val="0"/>
                        </a:spcAft>
                        <a:buNone/>
                      </a:pPr>
                      <a:r>
                        <a:rPr lang="en-US" sz="1800" u="none" strike="noStrike" cap="none"/>
                        <a:t>5</a:t>
                      </a:r>
                      <a:r>
                        <a:rPr lang="en-US" sz="1800"/>
                        <a:t>46</a:t>
                      </a:r>
                      <a:endParaRPr sz="1800" u="none" strike="noStrike" cap="none"/>
                    </a:p>
                  </a:txBody>
                  <a:tcPr marL="91450" marR="91450" marT="45725" marB="45725" anchor="ctr"/>
                </a:tc>
              </a:tr>
            </a:tbl>
          </a:graphicData>
        </a:graphic>
      </p:graphicFrame>
      <p:sp>
        <p:nvSpPr>
          <p:cNvPr id="600" name="Google Shape;600;p38"/>
          <p:cNvSpPr/>
          <p:nvPr/>
        </p:nvSpPr>
        <p:spPr>
          <a:xfrm flipH="1">
            <a:off x="675943" y="1211075"/>
            <a:ext cx="3402900" cy="576000"/>
          </a:xfrm>
          <a:prstGeom prst="rect">
            <a:avLst/>
          </a:prstGeom>
          <a:noFill/>
          <a:ln>
            <a:noFill/>
          </a:ln>
        </p:spPr>
        <p:txBody>
          <a:bodyPr spcFirstLastPara="1" wrap="square" lIns="68575" tIns="34275" rIns="68575" bIns="34275" anchor="t" anchorCtr="0">
            <a:noAutofit/>
          </a:bodyPr>
          <a:lstStyle/>
          <a:p>
            <a:pPr marL="0" marR="0" lvl="0" indent="0" algn="l" rtl="0">
              <a:lnSpc>
                <a:spcPct val="157000"/>
              </a:lnSpc>
              <a:spcBef>
                <a:spcPts val="0"/>
              </a:spcBef>
              <a:spcAft>
                <a:spcPts val="0"/>
              </a:spcAft>
              <a:buNone/>
            </a:pPr>
            <a:r>
              <a:rPr lang="en-US" sz="2300" b="1">
                <a:solidFill>
                  <a:schemeClr val="dk1"/>
                </a:solidFill>
                <a:latin typeface="Microsoft Yahei"/>
                <a:ea typeface="Microsoft Yahei"/>
                <a:cs typeface="Microsoft Yahei"/>
                <a:sym typeface="Microsoft Yahei"/>
              </a:rPr>
              <a:t>Threshold = 0.5</a:t>
            </a:r>
            <a:endParaRPr sz="2300" b="1">
              <a:solidFill>
                <a:schemeClr val="dk1"/>
              </a:solidFill>
              <a:latin typeface="Microsoft Yahei"/>
              <a:ea typeface="Microsoft Yahei"/>
              <a:cs typeface="Microsoft Yahei"/>
              <a:sym typeface="Microsoft Yahei"/>
            </a:endParaRPr>
          </a:p>
        </p:txBody>
      </p:sp>
      <p:sp>
        <p:nvSpPr>
          <p:cNvPr id="601" name="Google Shape;601;p38"/>
          <p:cNvSpPr/>
          <p:nvPr/>
        </p:nvSpPr>
        <p:spPr>
          <a:xfrm>
            <a:off x="8108075" y="476675"/>
            <a:ext cx="3708000" cy="5724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US" sz="2300">
                <a:solidFill>
                  <a:schemeClr val="dk1"/>
                </a:solidFill>
                <a:latin typeface="Calibri"/>
                <a:ea typeface="Calibri"/>
                <a:cs typeface="Calibri"/>
                <a:sym typeface="Calibri"/>
              </a:rPr>
              <a:t>Comparing these two matrices, we can observe that when true positives increases, the true negative decreases.  </a:t>
            </a:r>
            <a:endParaRPr sz="23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endParaRPr sz="18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US" sz="2300">
                <a:solidFill>
                  <a:schemeClr val="dk1"/>
                </a:solidFill>
                <a:latin typeface="Calibri"/>
                <a:ea typeface="Calibri"/>
                <a:cs typeface="Calibri"/>
                <a:sym typeface="Calibri"/>
              </a:rPr>
              <a:t>Trade Off:</a:t>
            </a:r>
            <a:endParaRPr sz="2300">
              <a:solidFill>
                <a:schemeClr val="dk1"/>
              </a:solidFill>
              <a:latin typeface="Calibri"/>
              <a:ea typeface="Calibri"/>
              <a:cs typeface="Calibri"/>
              <a:sym typeface="Calibri"/>
            </a:endParaRPr>
          </a:p>
          <a:p>
            <a:pPr marL="0" lvl="0" indent="0" algn="l" rtl="0">
              <a:lnSpc>
                <a:spcPct val="115000"/>
              </a:lnSpc>
              <a:spcBef>
                <a:spcPts val="0"/>
              </a:spcBef>
              <a:spcAft>
                <a:spcPts val="0"/>
              </a:spcAft>
              <a:buSzPts val="1100"/>
              <a:buNone/>
            </a:pPr>
            <a:r>
              <a:rPr lang="en-US" sz="2300">
                <a:solidFill>
                  <a:schemeClr val="dk1"/>
                </a:solidFill>
                <a:latin typeface="Calibri"/>
                <a:ea typeface="Calibri"/>
                <a:cs typeface="Calibri"/>
                <a:sym typeface="Calibri"/>
              </a:rPr>
              <a:t>Since we aim to find out the effectiveness of market campaigns and target customers, we want to maximize the true positive, which is the customer truly say yes. So we choose 0.09 as our threshold.</a:t>
            </a:r>
            <a:endParaRPr sz="23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pic>
        <p:nvPicPr>
          <p:cNvPr id="606" name="Google Shape;606;p39"/>
          <p:cNvPicPr preferRelativeResize="0"/>
          <p:nvPr/>
        </p:nvPicPr>
        <p:blipFill rotWithShape="1">
          <a:blip r:embed="rId1"/>
          <a:srcRect l="3023" t="7487" b="6819"/>
          <a:stretch>
            <a:fillRect/>
          </a:stretch>
        </p:blipFill>
        <p:spPr>
          <a:xfrm>
            <a:off x="-2112912" y="-1151602"/>
            <a:ext cx="17284798" cy="9752595"/>
          </a:xfrm>
          <a:prstGeom prst="rect">
            <a:avLst/>
          </a:prstGeom>
          <a:noFill/>
          <a:ln>
            <a:noFill/>
          </a:ln>
        </p:spPr>
      </p:pic>
      <p:grpSp>
        <p:nvGrpSpPr>
          <p:cNvPr id="607" name="Google Shape;607;p39"/>
          <p:cNvGrpSpPr/>
          <p:nvPr/>
        </p:nvGrpSpPr>
        <p:grpSpPr>
          <a:xfrm>
            <a:off x="1271464" y="-1107504"/>
            <a:ext cx="9664402" cy="9664402"/>
            <a:chOff x="1415480" y="-1107504"/>
            <a:chExt cx="9664402" cy="9664402"/>
          </a:xfrm>
        </p:grpSpPr>
        <p:sp>
          <p:nvSpPr>
            <p:cNvPr id="608" name="Google Shape;608;p39"/>
            <p:cNvSpPr/>
            <p:nvPr/>
          </p:nvSpPr>
          <p:spPr>
            <a:xfrm>
              <a:off x="1415480" y="-1107504"/>
              <a:ext cx="9664402" cy="9664402"/>
            </a:xfrm>
            <a:prstGeom prst="ellipse">
              <a:avLst/>
            </a:prstGeom>
            <a:blipFill rotWithShape="1">
              <a:blip r:embed="rId2"/>
              <a:tile tx="0" ty="0" sx="48004" sy="48004" flip="none"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9" name="Google Shape;609;p39"/>
            <p:cNvSpPr/>
            <p:nvPr/>
          </p:nvSpPr>
          <p:spPr>
            <a:xfrm>
              <a:off x="1415480" y="-1107504"/>
              <a:ext cx="9664402" cy="9664402"/>
            </a:xfrm>
            <a:prstGeom prst="ellipse">
              <a:avLst/>
            </a:prstGeom>
            <a:solidFill>
              <a:schemeClr val="lt1">
                <a:alpha val="9803"/>
              </a:schemeClr>
            </a:solidFill>
            <a:ln w="9525" cap="flat" cmpd="sng">
              <a:solidFill>
                <a:schemeClr val="lt1">
                  <a:alpha val="14901"/>
                </a:schemeClr>
              </a:solidFill>
              <a:prstDash val="solid"/>
              <a:round/>
              <a:headEnd type="none" w="sm" len="sm"/>
              <a:tailEnd type="none" w="sm" len="sm"/>
            </a:ln>
            <a:effectLst>
              <a:outerShdw blurRad="190500" sx="102000" sy="102000" algn="ctr" rotWithShape="0">
                <a:srgbClr val="0348E3">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10" name="Google Shape;610;p39"/>
          <p:cNvSpPr txBox="1"/>
          <p:nvPr/>
        </p:nvSpPr>
        <p:spPr>
          <a:xfrm>
            <a:off x="4654799" y="585363"/>
            <a:ext cx="3185764" cy="624786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40000">
                <a:solidFill>
                  <a:srgbClr val="0234A2"/>
                </a:solidFill>
                <a:latin typeface="Microsoft Yahei"/>
                <a:ea typeface="Microsoft Yahei"/>
                <a:cs typeface="Microsoft Yahei"/>
                <a:sym typeface="Microsoft Yahei"/>
              </a:rPr>
              <a:t>5</a:t>
            </a:r>
            <a:endParaRPr sz="40000">
              <a:solidFill>
                <a:srgbClr val="0234A2"/>
              </a:solidFill>
              <a:latin typeface="Microsoft Yahei"/>
              <a:ea typeface="Microsoft Yahei"/>
              <a:cs typeface="Microsoft Yahei"/>
              <a:sym typeface="Microsoft Yahei"/>
            </a:endParaRPr>
          </a:p>
        </p:txBody>
      </p:sp>
      <p:sp>
        <p:nvSpPr>
          <p:cNvPr id="611" name="Google Shape;611;p39"/>
          <p:cNvSpPr txBox="1"/>
          <p:nvPr/>
        </p:nvSpPr>
        <p:spPr>
          <a:xfrm>
            <a:off x="2390943" y="2784408"/>
            <a:ext cx="8277088" cy="26314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500" b="1">
                <a:solidFill>
                  <a:schemeClr val="lt1"/>
                </a:solidFill>
                <a:latin typeface="Microsoft Yahei"/>
                <a:ea typeface="Microsoft Yahei"/>
                <a:cs typeface="Microsoft Yahei"/>
                <a:sym typeface="Microsoft Yahei"/>
              </a:rPr>
              <a:t>Summary </a:t>
            </a:r>
            <a:endParaRPr sz="5500" b="1">
              <a:solidFill>
                <a:schemeClr val="lt1"/>
              </a:solidFill>
              <a:latin typeface="Microsoft Yahei"/>
              <a:ea typeface="Microsoft Yahei"/>
              <a:cs typeface="Microsoft Yahei"/>
              <a:sym typeface="Microsoft Yahei"/>
            </a:endParaRPr>
          </a:p>
          <a:p>
            <a:pPr marL="0" marR="0" lvl="0" indent="0" algn="ctr" rtl="0">
              <a:spcBef>
                <a:spcPts val="0"/>
              </a:spcBef>
              <a:spcAft>
                <a:spcPts val="0"/>
              </a:spcAft>
              <a:buNone/>
            </a:pPr>
            <a:r>
              <a:rPr lang="en-US" sz="5500" b="1">
                <a:solidFill>
                  <a:schemeClr val="lt1"/>
                </a:solidFill>
                <a:latin typeface="Microsoft Yahei"/>
                <a:ea typeface="Microsoft Yahei"/>
                <a:cs typeface="Microsoft Yahei"/>
                <a:sym typeface="Microsoft Yahei"/>
              </a:rPr>
              <a:t>and </a:t>
            </a:r>
            <a:endParaRPr sz="5500" b="1">
              <a:solidFill>
                <a:schemeClr val="lt1"/>
              </a:solidFill>
              <a:latin typeface="Microsoft Yahei"/>
              <a:ea typeface="Microsoft Yahei"/>
              <a:cs typeface="Microsoft Yahei"/>
              <a:sym typeface="Microsoft Yahei"/>
            </a:endParaRPr>
          </a:p>
          <a:p>
            <a:pPr marL="0" marR="0" lvl="0" indent="0" algn="ctr" rtl="0">
              <a:spcBef>
                <a:spcPts val="0"/>
              </a:spcBef>
              <a:spcAft>
                <a:spcPts val="0"/>
              </a:spcAft>
              <a:buNone/>
            </a:pPr>
            <a:r>
              <a:rPr lang="en-US" sz="5500" b="1">
                <a:solidFill>
                  <a:schemeClr val="lt1"/>
                </a:solidFill>
                <a:latin typeface="Microsoft Yahei"/>
                <a:ea typeface="Microsoft Yahei"/>
                <a:cs typeface="Microsoft Yahei"/>
                <a:sym typeface="Microsoft Yahei"/>
              </a:rPr>
              <a:t>Conclusions</a:t>
            </a:r>
            <a:endParaRPr sz="5500" b="1">
              <a:solidFill>
                <a:schemeClr val="lt1"/>
              </a:solidFill>
              <a:latin typeface="Microsoft Yahei"/>
              <a:ea typeface="Microsoft Yahei"/>
              <a:cs typeface="Microsoft Yahei"/>
              <a:sym typeface="Microsoft Yahei"/>
            </a:endParaRPr>
          </a:p>
        </p:txBody>
      </p:sp>
      <p:sp>
        <p:nvSpPr>
          <p:cNvPr id="612" name="Google Shape;612;p39"/>
          <p:cNvSpPr txBox="1"/>
          <p:nvPr/>
        </p:nvSpPr>
        <p:spPr>
          <a:xfrm>
            <a:off x="4867943" y="2584353"/>
            <a:ext cx="275947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lt1"/>
                </a:solidFill>
                <a:latin typeface="Microsoft Yahei"/>
                <a:ea typeface="Microsoft Yahei"/>
                <a:cs typeface="Microsoft Yahei"/>
                <a:sym typeface="Microsoft Yahei"/>
              </a:rPr>
              <a:t>PART FIVE</a:t>
            </a:r>
            <a:endParaRPr sz="2000">
              <a:solidFill>
                <a:schemeClr val="lt1"/>
              </a:solidFill>
              <a:latin typeface="Microsoft Yahei"/>
              <a:ea typeface="Microsoft Yahei"/>
              <a:cs typeface="Microsoft Yahei"/>
              <a:sym typeface="Microsoft Yahei"/>
            </a:endParaRPr>
          </a:p>
        </p:txBody>
      </p:sp>
    </p:spTree>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fade">
                                      <p:cBhvr>
                                        <p:cTn id="7" dur="500"/>
                                        <p:tgtEl>
                                          <p:spTgt spid="611"/>
                                        </p:tgtEl>
                                      </p:cBhvr>
                                    </p:animEffect>
                                  </p:childTnLst>
                                </p:cTn>
                              </p:par>
                              <p:par>
                                <p:cTn id="8" presetID="10" presetClass="entr" presetSubtype="0" fill="hold" nodeType="withEffect">
                                  <p:stCondLst>
                                    <p:cond delay="0"/>
                                  </p:stCondLst>
                                  <p:childTnLst>
                                    <p:set>
                                      <p:cBhvr>
                                        <p:cTn id="9" dur="1" fill="hold">
                                          <p:stCondLst>
                                            <p:cond delay="0"/>
                                          </p:stCondLst>
                                        </p:cTn>
                                        <p:tgtEl>
                                          <p:spTgt spid="612"/>
                                        </p:tgtEl>
                                        <p:attrNameLst>
                                          <p:attrName>style.visibility</p:attrName>
                                        </p:attrNameLst>
                                      </p:cBhvr>
                                      <p:to>
                                        <p:strVal val="visible"/>
                                      </p:to>
                                    </p:set>
                                    <p:animEffect transition="in" filter="fade">
                                      <p:cBhvr>
                                        <p:cTn id="10" dur="500"/>
                                        <p:tgtEl>
                                          <p:spTgt spid="61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10"/>
                                        </p:tgtEl>
                                        <p:attrNameLst>
                                          <p:attrName>style.visibility</p:attrName>
                                        </p:attrNameLst>
                                      </p:cBhvr>
                                      <p:to>
                                        <p:strVal val="visible"/>
                                      </p:to>
                                    </p:set>
                                    <p:animEffect transition="in" filter="fade">
                                      <p:cBhvr>
                                        <p:cTn id="14" dur="500"/>
                                        <p:tgtEl>
                                          <p:spTgt spid="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grpSp>
        <p:nvGrpSpPr>
          <p:cNvPr id="617" name="Google Shape;617;p40"/>
          <p:cNvGrpSpPr/>
          <p:nvPr/>
        </p:nvGrpSpPr>
        <p:grpSpPr>
          <a:xfrm>
            <a:off x="623392" y="476671"/>
            <a:ext cx="3816424" cy="576000"/>
            <a:chOff x="623392" y="476671"/>
            <a:chExt cx="3816424" cy="576000"/>
          </a:xfrm>
        </p:grpSpPr>
        <p:sp>
          <p:nvSpPr>
            <p:cNvPr id="618" name="Google Shape;618;p40"/>
            <p:cNvSpPr txBox="1"/>
            <p:nvPr/>
          </p:nvSpPr>
          <p:spPr>
            <a:xfrm>
              <a:off x="767408" y="533838"/>
              <a:ext cx="367240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Microsoft Yahei"/>
                  <a:ea typeface="Microsoft Yahei"/>
                  <a:cs typeface="Microsoft Yahei"/>
                  <a:sym typeface="Microsoft Yahei"/>
                </a:rPr>
                <a:t>Summary</a:t>
              </a:r>
              <a:endParaRPr sz="2400" b="1">
                <a:solidFill>
                  <a:srgbClr val="3F3F3F"/>
                </a:solidFill>
                <a:latin typeface="Microsoft Yahei"/>
                <a:ea typeface="Microsoft Yahei"/>
                <a:cs typeface="Microsoft Yahei"/>
                <a:sym typeface="Microsoft Yahei"/>
              </a:endParaRPr>
            </a:p>
          </p:txBody>
        </p:sp>
        <p:sp>
          <p:nvSpPr>
            <p:cNvPr id="619" name="Google Shape;619;p40"/>
            <p:cNvSpPr/>
            <p:nvPr/>
          </p:nvSpPr>
          <p:spPr>
            <a:xfrm>
              <a:off x="623392" y="476671"/>
              <a:ext cx="45719" cy="576000"/>
            </a:xfrm>
            <a:prstGeom prst="rect">
              <a:avLst/>
            </a:prstGeom>
            <a:solidFill>
              <a:srgbClr val="558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20" name="Google Shape;620;p40"/>
          <p:cNvSpPr/>
          <p:nvPr/>
        </p:nvSpPr>
        <p:spPr>
          <a:xfrm>
            <a:off x="1212200" y="1186024"/>
            <a:ext cx="10029605" cy="4936721"/>
          </a:xfrm>
          <a:custGeom>
            <a:avLst/>
            <a:gdLst/>
            <a:ahLst/>
            <a:cxnLst/>
            <a:rect l="l" t="t" r="r" b="b"/>
            <a:pathLst>
              <a:path w="6278313" h="1183866" extrusionOk="0">
                <a:moveTo>
                  <a:pt x="0" y="71165"/>
                </a:moveTo>
                <a:cubicBezTo>
                  <a:pt x="0" y="31861"/>
                  <a:pt x="31866" y="0"/>
                  <a:pt x="71170" y="0"/>
                </a:cubicBezTo>
                <a:lnTo>
                  <a:pt x="6213530" y="0"/>
                </a:lnTo>
                <a:cubicBezTo>
                  <a:pt x="6252865" y="0"/>
                  <a:pt x="6284715" y="31861"/>
                  <a:pt x="6284715" y="71165"/>
                </a:cubicBezTo>
                <a:lnTo>
                  <a:pt x="6284715" y="595124"/>
                </a:lnTo>
                <a:lnTo>
                  <a:pt x="6284715" y="1119081"/>
                </a:lnTo>
                <a:cubicBezTo>
                  <a:pt x="6284715" y="1158385"/>
                  <a:pt x="6252865" y="1190250"/>
                  <a:pt x="6213530" y="1190250"/>
                </a:cubicBezTo>
                <a:lnTo>
                  <a:pt x="71170" y="1190250"/>
                </a:lnTo>
                <a:cubicBezTo>
                  <a:pt x="31866" y="1190250"/>
                  <a:pt x="0" y="1158385"/>
                  <a:pt x="0" y="1119081"/>
                </a:cubicBezTo>
                <a:lnTo>
                  <a:pt x="0" y="71165"/>
                </a:lnTo>
                <a:close/>
              </a:path>
            </a:pathLst>
          </a:custGeom>
          <a:solidFill>
            <a:schemeClr val="lt1"/>
          </a:solidFill>
          <a:ln w="9525" cap="flat" cmpd="sng">
            <a:solidFill>
              <a:srgbClr val="2360E5"/>
            </a:solidFill>
            <a:prstDash val="solid"/>
            <a:miter lim="8000"/>
            <a:headEnd type="none" w="sm" len="sm"/>
            <a:tailEnd type="none" w="sm" len="sm"/>
          </a:ln>
          <a:effectLst>
            <a:outerShdw blurRad="190500" dist="38100" dir="2700000" algn="tl" rotWithShape="0">
              <a:srgbClr val="0234A2">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SzPts val="1100"/>
              <a:buNone/>
            </a:pPr>
            <a:r>
              <a:rPr lang="en-US" sz="1800">
                <a:solidFill>
                  <a:schemeClr val="dk1"/>
                </a:solidFill>
                <a:latin typeface="Calibri"/>
                <a:ea typeface="Calibri"/>
                <a:cs typeface="Calibri"/>
                <a:sym typeface="Calibri"/>
              </a:rPr>
              <a:t>All our models have high predictive power as indicated by duration which is the last contact duration with the costumers.</a:t>
            </a: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panose="020B0604020202090204"/>
              <a:buNone/>
            </a:pPr>
            <a:endParaRPr sz="1800">
              <a:solidFill>
                <a:schemeClr val="dk1"/>
              </a:solidFill>
              <a:latin typeface="Calibri"/>
              <a:ea typeface="Calibri"/>
              <a:cs typeface="Calibri"/>
              <a:sym typeface="Calibri"/>
            </a:endParaRPr>
          </a:p>
          <a:p>
            <a:pPr marL="0" marR="0" lvl="0" indent="0" algn="l" rtl="0">
              <a:spcBef>
                <a:spcPts val="0"/>
              </a:spcBef>
              <a:spcAft>
                <a:spcPts val="0"/>
              </a:spcAft>
              <a:buSzPts val="1100"/>
              <a:buNone/>
            </a:pPr>
            <a:r>
              <a:rPr lang="en-US" sz="1800">
                <a:solidFill>
                  <a:schemeClr val="dk1"/>
                </a:solidFill>
                <a:latin typeface="Calibri"/>
                <a:ea typeface="Calibri"/>
                <a:cs typeface="Calibri"/>
                <a:sym typeface="Calibri"/>
              </a:rPr>
              <a:t>We can also conclude and suggest that company to focus on their previous customer who have subscribed a term deposit in the previous campaign. Ideal target customer is in the mid-age with higher education. We also recommend keeping the contact duration as long as possible.</a:t>
            </a:r>
            <a:endParaRPr sz="1800">
              <a:solidFill>
                <a:schemeClr val="dk1"/>
              </a:solidFill>
              <a:latin typeface="Calibri"/>
              <a:ea typeface="Calibri"/>
              <a:cs typeface="Calibri"/>
              <a:sym typeface="Calibri"/>
            </a:endParaRPr>
          </a:p>
          <a:p>
            <a:pPr marL="0" marR="0" lvl="0" indent="0" algn="l" rtl="0">
              <a:spcBef>
                <a:spcPts val="0"/>
              </a:spcBef>
              <a:spcAft>
                <a:spcPts val="0"/>
              </a:spcAft>
              <a:buSzPts val="1100"/>
              <a:buNone/>
            </a:pP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panose="020B0604020202090204"/>
              <a:buNone/>
            </a:pPr>
            <a:r>
              <a:rPr lang="en-US" sz="1800">
                <a:solidFill>
                  <a:schemeClr val="dk1"/>
                </a:solidFill>
                <a:latin typeface="Calibri"/>
                <a:ea typeface="Calibri"/>
                <a:cs typeface="Calibri"/>
                <a:sym typeface="Calibri"/>
              </a:rPr>
              <a:t>From the logistic regression, we find out that higher education, longer contact duration seem to be predictive and positively correlated with the subscription yes. And 0.09 is a ideal cut-off point for this business problem.</a:t>
            </a:r>
            <a:endParaRPr sz="1800">
              <a:solidFill>
                <a:schemeClr val="dk1"/>
              </a:solidFill>
              <a:latin typeface="Calibri"/>
              <a:ea typeface="Calibri"/>
              <a:cs typeface="Calibri"/>
              <a:sym typeface="Calibri"/>
            </a:endParaRPr>
          </a:p>
          <a:p>
            <a:pPr marL="0" marR="0" lvl="0" indent="0" algn="l" rtl="0">
              <a:spcBef>
                <a:spcPts val="0"/>
              </a:spcBef>
              <a:spcAft>
                <a:spcPts val="0"/>
              </a:spcAft>
              <a:buSzPts val="1100"/>
              <a:buNone/>
            </a:pPr>
            <a:endParaRPr sz="1800">
              <a:solidFill>
                <a:schemeClr val="dk1"/>
              </a:solidFill>
              <a:latin typeface="Calibri"/>
              <a:ea typeface="Calibri"/>
              <a:cs typeface="Calibri"/>
              <a:sym typeface="Calibri"/>
            </a:endParaRPr>
          </a:p>
          <a:p>
            <a:pPr marL="0" marR="0" lvl="0" indent="0" algn="l" rtl="0">
              <a:spcBef>
                <a:spcPts val="0"/>
              </a:spcBef>
              <a:spcAft>
                <a:spcPts val="0"/>
              </a:spcAft>
              <a:buSzPts val="1100"/>
              <a:buNone/>
            </a:pPr>
            <a:r>
              <a:rPr lang="en-US" sz="1800">
                <a:solidFill>
                  <a:schemeClr val="dk1"/>
                </a:solidFill>
                <a:latin typeface="Calibri"/>
                <a:ea typeface="Calibri"/>
                <a:cs typeface="Calibri"/>
                <a:sym typeface="Calibri"/>
              </a:rPr>
              <a:t>From the random forest and boosting model, we can see when the outcome of the previous marketing  campaign is successful, the  last contact month of year gets closer and the duration lasts longer, the client is more likely to subscribe the term deposit.</a:t>
            </a:r>
            <a:endParaRPr sz="1500">
              <a:solidFill>
                <a:schemeClr val="dk1"/>
              </a:solidFill>
            </a:endParaRPr>
          </a:p>
          <a:p>
            <a:pPr marL="0" marR="0" lvl="0" indent="0" algn="l" rtl="0">
              <a:spcBef>
                <a:spcPts val="0"/>
              </a:spcBef>
              <a:spcAft>
                <a:spcPts val="0"/>
              </a:spcAft>
              <a:buSzPts val="1100"/>
              <a:buNone/>
            </a:pPr>
            <a:endParaRPr sz="1500">
              <a:solidFill>
                <a:schemeClr val="dk1"/>
              </a:solidFill>
            </a:endParaRPr>
          </a:p>
          <a:p>
            <a:pPr marL="0" marR="0" lvl="0" indent="0" algn="l" rtl="0">
              <a:spcBef>
                <a:spcPts val="0"/>
              </a:spcBef>
              <a:spcAft>
                <a:spcPts val="0"/>
              </a:spcAft>
              <a:buSzPts val="1100"/>
              <a:buNone/>
            </a:pPr>
            <a:r>
              <a:rPr lang="en-US" sz="1800">
                <a:solidFill>
                  <a:schemeClr val="dk1"/>
                </a:solidFill>
                <a:latin typeface="Calibri"/>
                <a:ea typeface="Calibri"/>
                <a:cs typeface="Calibri"/>
                <a:sym typeface="Calibri"/>
              </a:rPr>
              <a:t>Our decision tree models suggests that if the contact duration is higher than 830 seconds, then there will be a higher possibility that the customer would subscribe the term deposit. </a:t>
            </a:r>
            <a:endParaRPr sz="1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624"/>
        <p:cNvGrpSpPr/>
        <p:nvPr/>
      </p:nvGrpSpPr>
      <p:grpSpPr>
        <a:xfrm>
          <a:off x="0" y="0"/>
          <a:ext cx="0" cy="0"/>
          <a:chOff x="0" y="0"/>
          <a:chExt cx="0" cy="0"/>
        </a:xfrm>
      </p:grpSpPr>
      <p:pic>
        <p:nvPicPr>
          <p:cNvPr id="625" name="Google Shape;625;p41"/>
          <p:cNvPicPr preferRelativeResize="0"/>
          <p:nvPr/>
        </p:nvPicPr>
        <p:blipFill rotWithShape="1">
          <a:blip r:embed="rId2"/>
          <a:srcRect l="2735" t="6014" r="3026" b="3811"/>
          <a:stretch>
            <a:fillRect/>
          </a:stretch>
        </p:blipFill>
        <p:spPr>
          <a:xfrm>
            <a:off x="1" y="0"/>
            <a:ext cx="12209834" cy="7029400"/>
          </a:xfrm>
          <a:prstGeom prst="rect">
            <a:avLst/>
          </a:prstGeom>
          <a:blipFill rotWithShape="1">
            <a:blip r:embed="rId3"/>
            <a:stretch>
              <a:fillRect/>
            </a:stretch>
          </a:blipFill>
          <a:ln>
            <a:noFill/>
          </a:ln>
        </p:spPr>
      </p:pic>
      <p:grpSp>
        <p:nvGrpSpPr>
          <p:cNvPr id="626" name="Google Shape;626;p41"/>
          <p:cNvGrpSpPr/>
          <p:nvPr/>
        </p:nvGrpSpPr>
        <p:grpSpPr>
          <a:xfrm>
            <a:off x="1343472" y="987402"/>
            <a:ext cx="9788265" cy="5054596"/>
            <a:chOff x="1343472" y="987402"/>
            <a:chExt cx="9788265" cy="5054596"/>
          </a:xfrm>
        </p:grpSpPr>
        <p:sp>
          <p:nvSpPr>
            <p:cNvPr id="627" name="Google Shape;627;p41"/>
            <p:cNvSpPr/>
            <p:nvPr/>
          </p:nvSpPr>
          <p:spPr>
            <a:xfrm>
              <a:off x="1343472" y="987402"/>
              <a:ext cx="9788265" cy="5054596"/>
            </a:xfrm>
            <a:prstGeom prst="roundRect">
              <a:avLst>
                <a:gd name="adj" fmla="val 5613"/>
              </a:avLst>
            </a:prstGeom>
            <a:blipFill rotWithShape="1">
              <a:blip r:embed="rId4"/>
              <a:tile tx="0" ty="0" sx="100000" sy="100000" flip="none" algn="ctr"/>
            </a:blipFill>
            <a:ln w="9525" cap="flat" cmpd="sng">
              <a:solidFill>
                <a:schemeClr val="lt1">
                  <a:alpha val="29803"/>
                </a:schemeClr>
              </a:solidFill>
              <a:prstDash val="solid"/>
              <a:round/>
              <a:headEnd type="none" w="sm" len="sm"/>
              <a:tailEnd type="none" w="sm" len="sm"/>
            </a:ln>
            <a:effectLst>
              <a:outerShdw blurRad="190500" sx="102000" sy="102000" algn="ctr" rotWithShape="0">
                <a:srgbClr val="0348E3">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8" name="Google Shape;628;p41"/>
            <p:cNvSpPr/>
            <p:nvPr/>
          </p:nvSpPr>
          <p:spPr>
            <a:xfrm>
              <a:off x="1343472" y="987402"/>
              <a:ext cx="9788265" cy="5054596"/>
            </a:xfrm>
            <a:prstGeom prst="roundRect">
              <a:avLst>
                <a:gd name="adj" fmla="val 5613"/>
              </a:avLst>
            </a:prstGeom>
            <a:solidFill>
              <a:schemeClr val="lt1">
                <a:alpha val="9803"/>
              </a:schemeClr>
            </a:solidFill>
            <a:ln>
              <a:noFill/>
            </a:ln>
            <a:effectLst>
              <a:outerShdw blurRad="190500" sx="102000" sy="102000" algn="ctr" rotWithShape="0">
                <a:srgbClr val="0348E3">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29" name="Google Shape;629;p41"/>
          <p:cNvSpPr/>
          <p:nvPr/>
        </p:nvSpPr>
        <p:spPr>
          <a:xfrm flipH="1">
            <a:off x="1823623" y="2932710"/>
            <a:ext cx="9024905" cy="99257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6000">
                <a:solidFill>
                  <a:schemeClr val="lt1"/>
                </a:solidFill>
                <a:latin typeface="Arial" panose="020B0604020202090204"/>
                <a:ea typeface="Arial" panose="020B0604020202090204"/>
                <a:cs typeface="Arial" panose="020B0604020202090204"/>
                <a:sym typeface="Arial" panose="020B0604020202090204"/>
              </a:rPr>
              <a:t>Thanks for Your Time</a:t>
            </a:r>
            <a:endParaRPr sz="6000">
              <a:solidFill>
                <a:schemeClr val="lt1"/>
              </a:solidFill>
              <a:latin typeface="Arial" panose="020B0604020202090204"/>
              <a:ea typeface="Arial" panose="020B0604020202090204"/>
              <a:cs typeface="Arial" panose="020B0604020202090204"/>
              <a:sym typeface="Arial" panose="020B0604020202090204"/>
            </a:endParaRPr>
          </a:p>
        </p:txBody>
      </p:sp>
      <p:sp>
        <p:nvSpPr>
          <p:cNvPr id="630" name="Google Shape;630;p41"/>
          <p:cNvSpPr/>
          <p:nvPr/>
        </p:nvSpPr>
        <p:spPr>
          <a:xfrm>
            <a:off x="8362368" y="1009166"/>
            <a:ext cx="2712398" cy="261354"/>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0"/>
              </a:spcBef>
              <a:spcAft>
                <a:spcPts val="0"/>
              </a:spcAft>
              <a:buNone/>
            </a:pPr>
            <a:r>
              <a:rPr lang="en-US" sz="1000">
                <a:solidFill>
                  <a:schemeClr val="lt1"/>
                </a:solidFill>
                <a:latin typeface="Microsoft Yahei"/>
                <a:ea typeface="Microsoft Yahei"/>
                <a:cs typeface="Microsoft Yahei"/>
                <a:sym typeface="Microsoft Yahei"/>
              </a:rPr>
              <a:t>////////////////////////////</a:t>
            </a:r>
            <a:endParaRPr lang="en-US" sz="1000">
              <a:solidFill>
                <a:schemeClr val="lt1"/>
              </a:solidFill>
              <a:latin typeface="Microsoft Yahei"/>
              <a:ea typeface="Microsoft Yahei"/>
              <a:cs typeface="Microsoft Yahei"/>
              <a:sym typeface="Microsoft Yahei"/>
            </a:endParaRPr>
          </a:p>
        </p:txBody>
      </p:sp>
      <p:sp>
        <p:nvSpPr>
          <p:cNvPr id="631" name="Google Shape;631;p41"/>
          <p:cNvSpPr/>
          <p:nvPr/>
        </p:nvSpPr>
        <p:spPr>
          <a:xfrm>
            <a:off x="1370705" y="5739921"/>
            <a:ext cx="2712398" cy="261354"/>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0"/>
              </a:spcBef>
              <a:spcAft>
                <a:spcPts val="0"/>
              </a:spcAft>
              <a:buNone/>
            </a:pPr>
            <a:r>
              <a:rPr lang="en-US" sz="1000">
                <a:solidFill>
                  <a:schemeClr val="lt1"/>
                </a:solidFill>
                <a:latin typeface="Microsoft Yahei"/>
                <a:ea typeface="Microsoft Yahei"/>
                <a:cs typeface="Microsoft Yahei"/>
                <a:sym typeface="Microsoft Yahei"/>
              </a:rPr>
              <a:t>////////////////////////////</a:t>
            </a:r>
            <a:endParaRPr lang="en-US" sz="1000">
              <a:solidFill>
                <a:schemeClr val="lt1"/>
              </a:solidFill>
              <a:latin typeface="Microsoft Yahei"/>
              <a:ea typeface="Microsoft Yahei"/>
              <a:cs typeface="Microsoft Yahei"/>
              <a:sym typeface="Microsoft Yahei"/>
            </a:endParaRPr>
          </a:p>
        </p:txBody>
      </p:sp>
    </p:spTree>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16" name="Google Shape;116;p15"/>
          <p:cNvGrpSpPr/>
          <p:nvPr/>
        </p:nvGrpSpPr>
        <p:grpSpPr>
          <a:xfrm>
            <a:off x="623392" y="476671"/>
            <a:ext cx="5319423" cy="576000"/>
            <a:chOff x="623392" y="476671"/>
            <a:chExt cx="5319423" cy="576000"/>
          </a:xfrm>
        </p:grpSpPr>
        <p:sp>
          <p:nvSpPr>
            <p:cNvPr id="117" name="Google Shape;117;p15"/>
            <p:cNvSpPr txBox="1"/>
            <p:nvPr/>
          </p:nvSpPr>
          <p:spPr>
            <a:xfrm>
              <a:off x="767408" y="528473"/>
              <a:ext cx="517540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a:solidFill>
                    <a:srgbClr val="3F3F3F"/>
                  </a:solidFill>
                  <a:latin typeface="Microsoft Yahei"/>
                  <a:ea typeface="Microsoft Yahei"/>
                  <a:cs typeface="Microsoft Yahei"/>
                  <a:sym typeface="Microsoft Yahei"/>
                </a:rPr>
                <a:t>Project summary and objective</a:t>
              </a:r>
              <a:endParaRPr sz="2400" b="1" i="0" u="none" strike="noStrike" cap="none">
                <a:solidFill>
                  <a:srgbClr val="3F3F3F"/>
                </a:solidFill>
                <a:latin typeface="Microsoft Yahei"/>
                <a:ea typeface="Microsoft Yahei"/>
                <a:cs typeface="Microsoft Yahei"/>
                <a:sym typeface="Microsoft Yahei"/>
              </a:endParaRPr>
            </a:p>
          </p:txBody>
        </p:sp>
        <p:sp>
          <p:nvSpPr>
            <p:cNvPr id="118" name="Google Shape;118;p15"/>
            <p:cNvSpPr/>
            <p:nvPr/>
          </p:nvSpPr>
          <p:spPr>
            <a:xfrm>
              <a:off x="623392" y="476671"/>
              <a:ext cx="45719" cy="576000"/>
            </a:xfrm>
            <a:prstGeom prst="rect">
              <a:avLst/>
            </a:prstGeom>
            <a:solidFill>
              <a:srgbClr val="558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19" name="Google Shape;119;p15"/>
          <p:cNvGrpSpPr/>
          <p:nvPr/>
        </p:nvGrpSpPr>
        <p:grpSpPr>
          <a:xfrm>
            <a:off x="911424" y="1700808"/>
            <a:ext cx="10723040" cy="1834487"/>
            <a:chOff x="983432" y="1709083"/>
            <a:chExt cx="5724000" cy="1834487"/>
          </a:xfrm>
        </p:grpSpPr>
        <p:sp>
          <p:nvSpPr>
            <p:cNvPr id="120" name="Google Shape;120;p15"/>
            <p:cNvSpPr/>
            <p:nvPr/>
          </p:nvSpPr>
          <p:spPr>
            <a:xfrm flipH="1">
              <a:off x="983432" y="1709083"/>
              <a:ext cx="2658144" cy="37702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000" b="1" i="0" u="none" strike="noStrike" cap="none">
                  <a:solidFill>
                    <a:srgbClr val="1959E5"/>
                  </a:solidFill>
                  <a:latin typeface="Microsoft Yahei"/>
                  <a:ea typeface="Microsoft Yahei"/>
                  <a:cs typeface="Microsoft Yahei"/>
                  <a:sym typeface="Microsoft Yahei"/>
                </a:rPr>
                <a:t>Research Question</a:t>
              </a:r>
              <a:endParaRPr sz="2000" b="1" i="0" u="none" strike="noStrike" cap="none">
                <a:solidFill>
                  <a:srgbClr val="1959E5"/>
                </a:solidFill>
                <a:latin typeface="Microsoft Yahei"/>
                <a:ea typeface="Microsoft Yahei"/>
                <a:cs typeface="Microsoft Yahei"/>
                <a:sym typeface="Microsoft Yahei"/>
              </a:endParaRPr>
            </a:p>
          </p:txBody>
        </p:sp>
        <p:sp>
          <p:nvSpPr>
            <p:cNvPr id="121" name="Google Shape;121;p15"/>
            <p:cNvSpPr/>
            <p:nvPr/>
          </p:nvSpPr>
          <p:spPr>
            <a:xfrm flipH="1">
              <a:off x="983432" y="2091506"/>
              <a:ext cx="5724000" cy="1452064"/>
            </a:xfrm>
            <a:prstGeom prst="rect">
              <a:avLst/>
            </a:prstGeom>
            <a:noFill/>
            <a:ln>
              <a:noFill/>
            </a:ln>
          </p:spPr>
          <p:txBody>
            <a:bodyPr spcFirstLastPara="1" wrap="square" lIns="68575" tIns="34275" rIns="68575" bIns="34275" anchor="t" anchorCtr="0">
              <a:noAutofit/>
            </a:bodyPr>
            <a:lstStyle/>
            <a:p>
              <a:pPr marL="0" marR="0" lvl="0" indent="0" algn="l" rtl="0">
                <a:lnSpc>
                  <a:spcPct val="157000"/>
                </a:lnSpc>
                <a:spcBef>
                  <a:spcPts val="0"/>
                </a:spcBef>
                <a:spcAft>
                  <a:spcPts val="0"/>
                </a:spcAft>
                <a:buNone/>
              </a:pPr>
              <a:r>
                <a:rPr lang="en-US" sz="1400" b="0" i="0" u="none" strike="noStrike" cap="none">
                  <a:solidFill>
                    <a:srgbClr val="595959"/>
                  </a:solidFill>
                  <a:latin typeface="Microsoft Yahei"/>
                  <a:ea typeface="Microsoft Yahei"/>
                  <a:cs typeface="Microsoft Yahei"/>
                  <a:sym typeface="Microsoft Yahei"/>
                </a:rPr>
                <a:t>Our interest lies in direct marketing campaigns. We want to know the effectiveness of the direct marketing campaigns, and whether a customer would subscribe to a term deposit through a direct marketing campaign. Also, we want to predict after how many marketing campaigns, the customer would subscribe a term deposit. Moreover, we want to learn whether other attributes like, job, age, balance and loan would affect the result of subscribing a marketing campaigns.</a:t>
              </a:r>
              <a:endParaRPr sz="1400" b="0" i="0" u="none" strike="noStrike" cap="none">
                <a:solidFill>
                  <a:srgbClr val="595959"/>
                </a:solidFill>
                <a:latin typeface="Microsoft Yahei"/>
                <a:ea typeface="Microsoft Yahei"/>
                <a:cs typeface="Microsoft Yahei"/>
                <a:sym typeface="Microsoft Yahei"/>
              </a:endParaRPr>
            </a:p>
          </p:txBody>
        </p:sp>
      </p:grpSp>
      <p:grpSp>
        <p:nvGrpSpPr>
          <p:cNvPr id="122" name="Google Shape;122;p15"/>
          <p:cNvGrpSpPr/>
          <p:nvPr/>
        </p:nvGrpSpPr>
        <p:grpSpPr>
          <a:xfrm>
            <a:off x="907848" y="3867268"/>
            <a:ext cx="10723040" cy="1552359"/>
            <a:chOff x="983432" y="1709083"/>
            <a:chExt cx="5724000" cy="1552359"/>
          </a:xfrm>
        </p:grpSpPr>
        <p:sp>
          <p:nvSpPr>
            <p:cNvPr id="123" name="Google Shape;123;p15"/>
            <p:cNvSpPr/>
            <p:nvPr/>
          </p:nvSpPr>
          <p:spPr>
            <a:xfrm flipH="1">
              <a:off x="983432" y="1709083"/>
              <a:ext cx="2658144" cy="37702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2000" b="1" i="0" u="none" strike="noStrike" cap="none">
                  <a:solidFill>
                    <a:srgbClr val="1959E5"/>
                  </a:solidFill>
                  <a:latin typeface="Microsoft Yahei"/>
                  <a:ea typeface="Microsoft Yahei"/>
                  <a:cs typeface="Microsoft Yahei"/>
                  <a:sym typeface="Microsoft Yahei"/>
                </a:rPr>
                <a:t>Project Objective</a:t>
              </a:r>
              <a:endParaRPr sz="2000" b="1" i="0" u="none" strike="noStrike" cap="none">
                <a:solidFill>
                  <a:srgbClr val="1959E5"/>
                </a:solidFill>
                <a:latin typeface="Microsoft Yahei"/>
                <a:ea typeface="Microsoft Yahei"/>
                <a:cs typeface="Microsoft Yahei"/>
                <a:sym typeface="Microsoft Yahei"/>
              </a:endParaRPr>
            </a:p>
          </p:txBody>
        </p:sp>
        <p:sp>
          <p:nvSpPr>
            <p:cNvPr id="124" name="Google Shape;124;p15"/>
            <p:cNvSpPr/>
            <p:nvPr/>
          </p:nvSpPr>
          <p:spPr>
            <a:xfrm flipH="1">
              <a:off x="983432" y="2091506"/>
              <a:ext cx="5724000" cy="1169936"/>
            </a:xfrm>
            <a:prstGeom prst="rect">
              <a:avLst/>
            </a:prstGeom>
            <a:noFill/>
            <a:ln>
              <a:noFill/>
            </a:ln>
          </p:spPr>
          <p:txBody>
            <a:bodyPr spcFirstLastPara="1" wrap="square" lIns="68575" tIns="34275" rIns="68575" bIns="34275" anchor="t" anchorCtr="0">
              <a:noAutofit/>
            </a:bodyPr>
            <a:lstStyle/>
            <a:p>
              <a:pPr marL="0" marR="0" lvl="0" indent="0" algn="l" rtl="0">
                <a:lnSpc>
                  <a:spcPct val="157000"/>
                </a:lnSpc>
                <a:spcBef>
                  <a:spcPts val="0"/>
                </a:spcBef>
                <a:spcAft>
                  <a:spcPts val="0"/>
                </a:spcAft>
                <a:buNone/>
              </a:pPr>
              <a:r>
                <a:rPr lang="en-US" sz="1400" b="0" i="0" u="none" strike="noStrike" cap="none">
                  <a:solidFill>
                    <a:srgbClr val="595959"/>
                  </a:solidFill>
                  <a:latin typeface="Microsoft Yahei"/>
                  <a:ea typeface="Microsoft Yahei"/>
                  <a:cs typeface="Microsoft Yahei"/>
                  <a:sym typeface="Microsoft Yahei"/>
                </a:rPr>
                <a:t>Build models to predict whether a customer would subscribe a term deposit or not. After, we build the model and find a pattern for customer who have more </a:t>
              </a:r>
              <a:r>
                <a:rPr lang="en-US">
                  <a:solidFill>
                    <a:srgbClr val="595959"/>
                  </a:solidFill>
                  <a:latin typeface="Microsoft Yahei"/>
                  <a:ea typeface="Microsoft Yahei"/>
                  <a:cs typeface="Microsoft Yahei"/>
                  <a:sym typeface="Microsoft Yahei"/>
                </a:rPr>
                <a:t>possibility</a:t>
              </a:r>
              <a:r>
                <a:rPr lang="en-US" sz="1400" b="0" i="0" u="none" strike="noStrike" cap="none">
                  <a:solidFill>
                    <a:srgbClr val="595959"/>
                  </a:solidFill>
                  <a:latin typeface="Microsoft Yahei"/>
                  <a:ea typeface="Microsoft Yahei"/>
                  <a:cs typeface="Microsoft Yahei"/>
                  <a:sym typeface="Microsoft Yahei"/>
                </a:rPr>
                <a:t> to </a:t>
              </a:r>
              <a:r>
                <a:rPr lang="en-US">
                  <a:solidFill>
                    <a:srgbClr val="595959"/>
                  </a:solidFill>
                  <a:latin typeface="Microsoft Yahei"/>
                  <a:ea typeface="Microsoft Yahei"/>
                  <a:cs typeface="Microsoft Yahei"/>
                  <a:sym typeface="Microsoft Yahei"/>
                </a:rPr>
                <a:t>subscribe</a:t>
              </a:r>
              <a:r>
                <a:rPr lang="en-US" sz="1400" b="0" i="0" u="none" strike="noStrike" cap="none">
                  <a:solidFill>
                    <a:srgbClr val="595959"/>
                  </a:solidFill>
                  <a:latin typeface="Microsoft Yahei"/>
                  <a:ea typeface="Microsoft Yahei"/>
                  <a:cs typeface="Microsoft Yahei"/>
                  <a:sym typeface="Microsoft Yahei"/>
                </a:rPr>
                <a:t> a term deposit. The bank can put more human resources on the target customers instead of making worthless effort. Help the bank to increase the marketing </a:t>
              </a:r>
              <a:r>
                <a:rPr lang="en-US">
                  <a:solidFill>
                    <a:srgbClr val="595959"/>
                  </a:solidFill>
                  <a:latin typeface="Microsoft Yahei"/>
                  <a:ea typeface="Microsoft Yahei"/>
                  <a:cs typeface="Microsoft Yahei"/>
                  <a:sym typeface="Microsoft Yahei"/>
                </a:rPr>
                <a:t>campaign's</a:t>
              </a:r>
              <a:r>
                <a:rPr lang="en-US" sz="1400" b="0" i="0" u="none" strike="noStrike" cap="none">
                  <a:solidFill>
                    <a:srgbClr val="595959"/>
                  </a:solidFill>
                  <a:latin typeface="Microsoft Yahei"/>
                  <a:ea typeface="Microsoft Yahei"/>
                  <a:cs typeface="Microsoft Yahei"/>
                  <a:sym typeface="Microsoft Yahei"/>
                </a:rPr>
                <a:t> successful rate.</a:t>
              </a:r>
              <a:endParaRPr sz="1400" b="0" i="0" u="none" strike="noStrike" cap="none">
                <a:solidFill>
                  <a:srgbClr val="595959"/>
                </a:solidFill>
                <a:latin typeface="Microsoft Yahei"/>
                <a:ea typeface="Microsoft Yahei"/>
                <a:cs typeface="Microsoft Yahei"/>
                <a:sym typeface="Microsoft Yahei"/>
              </a:endParaRPr>
            </a:p>
          </p:txBody>
        </p:sp>
      </p:grpSp>
    </p:spTree>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fade">
                                      <p:cBhvr>
                                        <p:cTn id="11"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grpSp>
        <p:nvGrpSpPr>
          <p:cNvPr id="130" name="Google Shape;130;p16"/>
          <p:cNvGrpSpPr/>
          <p:nvPr/>
        </p:nvGrpSpPr>
        <p:grpSpPr>
          <a:xfrm>
            <a:off x="623392" y="476671"/>
            <a:ext cx="3672408" cy="576000"/>
            <a:chOff x="623392" y="476671"/>
            <a:chExt cx="3672408" cy="576000"/>
          </a:xfrm>
        </p:grpSpPr>
        <p:sp>
          <p:nvSpPr>
            <p:cNvPr id="131" name="Google Shape;131;p16"/>
            <p:cNvSpPr txBox="1"/>
            <p:nvPr/>
          </p:nvSpPr>
          <p:spPr>
            <a:xfrm>
              <a:off x="767408" y="528808"/>
              <a:ext cx="352839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a:solidFill>
                    <a:srgbClr val="3F3F3F"/>
                  </a:solidFill>
                  <a:latin typeface="Microsoft Yahei"/>
                  <a:ea typeface="Microsoft Yahei"/>
                  <a:cs typeface="Microsoft Yahei"/>
                  <a:sym typeface="Microsoft Yahei"/>
                </a:rPr>
                <a:t>Dataset Summary</a:t>
              </a:r>
              <a:endParaRPr sz="2400" b="1" i="0" u="none" strike="noStrike" cap="none">
                <a:solidFill>
                  <a:srgbClr val="3F3F3F"/>
                </a:solidFill>
                <a:latin typeface="Microsoft Yahei"/>
                <a:ea typeface="Microsoft Yahei"/>
                <a:cs typeface="Microsoft Yahei"/>
                <a:sym typeface="Microsoft Yahei"/>
              </a:endParaRPr>
            </a:p>
          </p:txBody>
        </p:sp>
        <p:sp>
          <p:nvSpPr>
            <p:cNvPr id="132" name="Google Shape;132;p16"/>
            <p:cNvSpPr/>
            <p:nvPr/>
          </p:nvSpPr>
          <p:spPr>
            <a:xfrm>
              <a:off x="623392" y="476671"/>
              <a:ext cx="45719" cy="576000"/>
            </a:xfrm>
            <a:prstGeom prst="rect">
              <a:avLst/>
            </a:prstGeom>
            <a:solidFill>
              <a:srgbClr val="558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33" name="Google Shape;133;p16"/>
          <p:cNvGrpSpPr/>
          <p:nvPr/>
        </p:nvGrpSpPr>
        <p:grpSpPr>
          <a:xfrm>
            <a:off x="767408" y="1468914"/>
            <a:ext cx="10033036" cy="1183867"/>
            <a:chOff x="5283684" y="2141139"/>
            <a:chExt cx="5400600" cy="1183867"/>
          </a:xfrm>
        </p:grpSpPr>
        <p:sp>
          <p:nvSpPr>
            <p:cNvPr id="134" name="Google Shape;134;p16"/>
            <p:cNvSpPr/>
            <p:nvPr/>
          </p:nvSpPr>
          <p:spPr>
            <a:xfrm>
              <a:off x="5283684" y="2141139"/>
              <a:ext cx="5400600" cy="1183867"/>
            </a:xfrm>
            <a:custGeom>
              <a:avLst/>
              <a:gdLst/>
              <a:ahLst/>
              <a:cxnLst/>
              <a:rect l="l" t="t" r="r" b="b"/>
              <a:pathLst>
                <a:path w="6278313" h="1183866" extrusionOk="0">
                  <a:moveTo>
                    <a:pt x="0" y="71165"/>
                  </a:moveTo>
                  <a:cubicBezTo>
                    <a:pt x="0" y="31861"/>
                    <a:pt x="31866" y="0"/>
                    <a:pt x="71170" y="0"/>
                  </a:cubicBezTo>
                  <a:lnTo>
                    <a:pt x="6213530" y="0"/>
                  </a:lnTo>
                  <a:cubicBezTo>
                    <a:pt x="6252865" y="0"/>
                    <a:pt x="6284715" y="31861"/>
                    <a:pt x="6284715" y="71165"/>
                  </a:cubicBezTo>
                  <a:lnTo>
                    <a:pt x="6284715" y="595124"/>
                  </a:lnTo>
                  <a:lnTo>
                    <a:pt x="6284715" y="1119081"/>
                  </a:lnTo>
                  <a:cubicBezTo>
                    <a:pt x="6284715" y="1158385"/>
                    <a:pt x="6252865" y="1190250"/>
                    <a:pt x="6213530" y="1190250"/>
                  </a:cubicBezTo>
                  <a:lnTo>
                    <a:pt x="71170" y="1190250"/>
                  </a:lnTo>
                  <a:cubicBezTo>
                    <a:pt x="31866" y="1190250"/>
                    <a:pt x="0" y="1158385"/>
                    <a:pt x="0" y="1119081"/>
                  </a:cubicBezTo>
                  <a:lnTo>
                    <a:pt x="0" y="71165"/>
                  </a:lnTo>
                  <a:close/>
                </a:path>
              </a:pathLst>
            </a:custGeom>
            <a:solidFill>
              <a:schemeClr val="lt1"/>
            </a:solidFill>
            <a:ln w="9525" cap="flat" cmpd="sng">
              <a:solidFill>
                <a:srgbClr val="2360E5"/>
              </a:solidFill>
              <a:prstDash val="solid"/>
              <a:miter lim="8000"/>
              <a:headEnd type="none" w="sm" len="sm"/>
              <a:tailEnd type="none" w="sm" len="sm"/>
            </a:ln>
            <a:effectLst>
              <a:outerShdw blurRad="190500" dist="38100" dir="2700000" algn="tl" rotWithShape="0">
                <a:srgbClr val="0234A2">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5" name="Google Shape;135;p16"/>
            <p:cNvGrpSpPr/>
            <p:nvPr/>
          </p:nvGrpSpPr>
          <p:grpSpPr>
            <a:xfrm>
              <a:off x="5438726" y="2331967"/>
              <a:ext cx="4221400" cy="681565"/>
              <a:chOff x="-112736" y="1890764"/>
              <a:chExt cx="4221400" cy="681565"/>
            </a:xfrm>
          </p:grpSpPr>
          <p:sp>
            <p:nvSpPr>
              <p:cNvPr id="136" name="Google Shape;136;p16"/>
              <p:cNvSpPr txBox="1"/>
              <p:nvPr/>
            </p:nvSpPr>
            <p:spPr>
              <a:xfrm>
                <a:off x="-112736" y="1890764"/>
                <a:ext cx="219940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1D78FA"/>
                    </a:solidFill>
                    <a:latin typeface="Microsoft Yahei"/>
                    <a:ea typeface="Microsoft Yahei"/>
                    <a:cs typeface="Microsoft Yahei"/>
                    <a:sym typeface="Microsoft Yahei"/>
                  </a:rPr>
                  <a:t>7 Numeric variables:</a:t>
                </a:r>
                <a:endParaRPr sz="2000" b="1">
                  <a:solidFill>
                    <a:srgbClr val="1D78FA"/>
                  </a:solidFill>
                  <a:latin typeface="Microsoft Yahei"/>
                  <a:ea typeface="Microsoft Yahei"/>
                  <a:cs typeface="Microsoft Yahei"/>
                  <a:sym typeface="Microsoft Yahei"/>
                </a:endParaRPr>
              </a:p>
            </p:txBody>
          </p:sp>
          <p:sp>
            <p:nvSpPr>
              <p:cNvPr id="137" name="Google Shape;137;p16"/>
              <p:cNvSpPr txBox="1"/>
              <p:nvPr/>
            </p:nvSpPr>
            <p:spPr>
              <a:xfrm>
                <a:off x="-112734" y="2243393"/>
                <a:ext cx="4221398" cy="328936"/>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400" b="0" u="none">
                    <a:solidFill>
                      <a:srgbClr val="3F3F3F"/>
                    </a:solidFill>
                    <a:latin typeface="Microsoft Yahei"/>
                    <a:ea typeface="Microsoft Yahei"/>
                    <a:cs typeface="Microsoft Yahei"/>
                    <a:sym typeface="Microsoft Yahei"/>
                  </a:rPr>
                  <a:t>Age/Balance/Duration/Campaign/pdays/previous/day</a:t>
                </a:r>
                <a:endParaRPr sz="1400" b="0" u="none">
                  <a:solidFill>
                    <a:srgbClr val="3F3F3F"/>
                  </a:solidFill>
                  <a:latin typeface="Microsoft Yahei"/>
                  <a:ea typeface="Microsoft Yahei"/>
                  <a:cs typeface="Microsoft Yahei"/>
                  <a:sym typeface="Microsoft Yahei"/>
                </a:endParaRPr>
              </a:p>
            </p:txBody>
          </p:sp>
        </p:grpSp>
      </p:grpSp>
      <p:grpSp>
        <p:nvGrpSpPr>
          <p:cNvPr id="138" name="Google Shape;138;p16"/>
          <p:cNvGrpSpPr/>
          <p:nvPr/>
        </p:nvGrpSpPr>
        <p:grpSpPr>
          <a:xfrm>
            <a:off x="767408" y="3021057"/>
            <a:ext cx="10033036" cy="1183867"/>
            <a:chOff x="5283684" y="2141139"/>
            <a:chExt cx="5400600" cy="1183867"/>
          </a:xfrm>
        </p:grpSpPr>
        <p:sp>
          <p:nvSpPr>
            <p:cNvPr id="139" name="Google Shape;139;p16"/>
            <p:cNvSpPr/>
            <p:nvPr/>
          </p:nvSpPr>
          <p:spPr>
            <a:xfrm>
              <a:off x="5283684" y="2141139"/>
              <a:ext cx="5400600" cy="1183867"/>
            </a:xfrm>
            <a:custGeom>
              <a:avLst/>
              <a:gdLst/>
              <a:ahLst/>
              <a:cxnLst/>
              <a:rect l="l" t="t" r="r" b="b"/>
              <a:pathLst>
                <a:path w="6278313" h="1183866" extrusionOk="0">
                  <a:moveTo>
                    <a:pt x="0" y="71165"/>
                  </a:moveTo>
                  <a:cubicBezTo>
                    <a:pt x="0" y="31861"/>
                    <a:pt x="31866" y="0"/>
                    <a:pt x="71170" y="0"/>
                  </a:cubicBezTo>
                  <a:lnTo>
                    <a:pt x="6213530" y="0"/>
                  </a:lnTo>
                  <a:cubicBezTo>
                    <a:pt x="6252865" y="0"/>
                    <a:pt x="6284715" y="31861"/>
                    <a:pt x="6284715" y="71165"/>
                  </a:cubicBezTo>
                  <a:lnTo>
                    <a:pt x="6284715" y="595124"/>
                  </a:lnTo>
                  <a:lnTo>
                    <a:pt x="6284715" y="1119081"/>
                  </a:lnTo>
                  <a:cubicBezTo>
                    <a:pt x="6284715" y="1158385"/>
                    <a:pt x="6252865" y="1190250"/>
                    <a:pt x="6213530" y="1190250"/>
                  </a:cubicBezTo>
                  <a:lnTo>
                    <a:pt x="71170" y="1190250"/>
                  </a:lnTo>
                  <a:cubicBezTo>
                    <a:pt x="31866" y="1190250"/>
                    <a:pt x="0" y="1158385"/>
                    <a:pt x="0" y="1119081"/>
                  </a:cubicBezTo>
                  <a:lnTo>
                    <a:pt x="0" y="71165"/>
                  </a:lnTo>
                  <a:close/>
                </a:path>
              </a:pathLst>
            </a:custGeom>
            <a:solidFill>
              <a:schemeClr val="lt1"/>
            </a:solidFill>
            <a:ln w="9525" cap="flat" cmpd="sng">
              <a:solidFill>
                <a:srgbClr val="2360E5"/>
              </a:solidFill>
              <a:prstDash val="solid"/>
              <a:miter lim="8000"/>
              <a:headEnd type="none" w="sm" len="sm"/>
              <a:tailEnd type="none" w="sm" len="sm"/>
            </a:ln>
            <a:effectLst>
              <a:outerShdw blurRad="190500" dist="38100" dir="2700000" algn="tl" rotWithShape="0">
                <a:srgbClr val="0234A2">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16"/>
            <p:cNvGrpSpPr/>
            <p:nvPr/>
          </p:nvGrpSpPr>
          <p:grpSpPr>
            <a:xfrm>
              <a:off x="5438725" y="2264179"/>
              <a:ext cx="4221399" cy="681565"/>
              <a:chOff x="-112737" y="1822976"/>
              <a:chExt cx="4221399" cy="681565"/>
            </a:xfrm>
          </p:grpSpPr>
          <p:sp>
            <p:nvSpPr>
              <p:cNvPr id="141" name="Google Shape;141;p16"/>
              <p:cNvSpPr txBox="1"/>
              <p:nvPr/>
            </p:nvSpPr>
            <p:spPr>
              <a:xfrm>
                <a:off x="-112737" y="1822976"/>
                <a:ext cx="219940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1D78FA"/>
                    </a:solidFill>
                    <a:latin typeface="Microsoft Yahei"/>
                    <a:ea typeface="Microsoft Yahei"/>
                    <a:cs typeface="Microsoft Yahei"/>
                    <a:sym typeface="Microsoft Yahei"/>
                  </a:rPr>
                  <a:t>9 Categorical variables:</a:t>
                </a:r>
                <a:endParaRPr sz="2000" b="1">
                  <a:solidFill>
                    <a:srgbClr val="1D78FA"/>
                  </a:solidFill>
                  <a:latin typeface="Microsoft Yahei"/>
                  <a:ea typeface="Microsoft Yahei"/>
                  <a:cs typeface="Microsoft Yahei"/>
                  <a:sym typeface="Microsoft Yahei"/>
                </a:endParaRPr>
              </a:p>
            </p:txBody>
          </p:sp>
          <p:sp>
            <p:nvSpPr>
              <p:cNvPr id="142" name="Google Shape;142;p16"/>
              <p:cNvSpPr txBox="1"/>
              <p:nvPr/>
            </p:nvSpPr>
            <p:spPr>
              <a:xfrm>
                <a:off x="-112736" y="2175605"/>
                <a:ext cx="4221398" cy="328936"/>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400" b="0" u="none">
                    <a:solidFill>
                      <a:srgbClr val="3F3F3F"/>
                    </a:solidFill>
                    <a:latin typeface="Microsoft Yahei"/>
                    <a:ea typeface="Microsoft Yahei"/>
                    <a:cs typeface="Microsoft Yahei"/>
                    <a:sym typeface="Microsoft Yahei"/>
                  </a:rPr>
                  <a:t>Job/marital/education/default/housing/loan/contact/month/poutcome</a:t>
                </a:r>
                <a:endParaRPr sz="1400" b="0" u="none">
                  <a:solidFill>
                    <a:srgbClr val="3F3F3F"/>
                  </a:solidFill>
                  <a:latin typeface="Microsoft Yahei"/>
                  <a:ea typeface="Microsoft Yahei"/>
                  <a:cs typeface="Microsoft Yahei"/>
                  <a:sym typeface="Microsoft Yahei"/>
                </a:endParaRPr>
              </a:p>
            </p:txBody>
          </p:sp>
        </p:grpSp>
      </p:grpSp>
      <p:grpSp>
        <p:nvGrpSpPr>
          <p:cNvPr id="143" name="Google Shape;143;p16"/>
          <p:cNvGrpSpPr/>
          <p:nvPr/>
        </p:nvGrpSpPr>
        <p:grpSpPr>
          <a:xfrm>
            <a:off x="767408" y="4573200"/>
            <a:ext cx="10033036" cy="1183867"/>
            <a:chOff x="5283684" y="2141139"/>
            <a:chExt cx="5400600" cy="1183867"/>
          </a:xfrm>
        </p:grpSpPr>
        <p:sp>
          <p:nvSpPr>
            <p:cNvPr id="144" name="Google Shape;144;p16"/>
            <p:cNvSpPr/>
            <p:nvPr/>
          </p:nvSpPr>
          <p:spPr>
            <a:xfrm>
              <a:off x="5283684" y="2141139"/>
              <a:ext cx="5400600" cy="1183867"/>
            </a:xfrm>
            <a:custGeom>
              <a:avLst/>
              <a:gdLst/>
              <a:ahLst/>
              <a:cxnLst/>
              <a:rect l="l" t="t" r="r" b="b"/>
              <a:pathLst>
                <a:path w="6278313" h="1183866" extrusionOk="0">
                  <a:moveTo>
                    <a:pt x="0" y="71165"/>
                  </a:moveTo>
                  <a:cubicBezTo>
                    <a:pt x="0" y="31861"/>
                    <a:pt x="31866" y="0"/>
                    <a:pt x="71170" y="0"/>
                  </a:cubicBezTo>
                  <a:lnTo>
                    <a:pt x="6213530" y="0"/>
                  </a:lnTo>
                  <a:cubicBezTo>
                    <a:pt x="6252865" y="0"/>
                    <a:pt x="6284715" y="31861"/>
                    <a:pt x="6284715" y="71165"/>
                  </a:cubicBezTo>
                  <a:lnTo>
                    <a:pt x="6284715" y="595124"/>
                  </a:lnTo>
                  <a:lnTo>
                    <a:pt x="6284715" y="1119081"/>
                  </a:lnTo>
                  <a:cubicBezTo>
                    <a:pt x="6284715" y="1158385"/>
                    <a:pt x="6252865" y="1190250"/>
                    <a:pt x="6213530" y="1190250"/>
                  </a:cubicBezTo>
                  <a:lnTo>
                    <a:pt x="71170" y="1190250"/>
                  </a:lnTo>
                  <a:cubicBezTo>
                    <a:pt x="31866" y="1190250"/>
                    <a:pt x="0" y="1158385"/>
                    <a:pt x="0" y="1119081"/>
                  </a:cubicBezTo>
                  <a:lnTo>
                    <a:pt x="0" y="71165"/>
                  </a:lnTo>
                  <a:close/>
                </a:path>
              </a:pathLst>
            </a:custGeom>
            <a:solidFill>
              <a:schemeClr val="lt1"/>
            </a:solidFill>
            <a:ln w="9525" cap="flat" cmpd="sng">
              <a:solidFill>
                <a:srgbClr val="2360E5"/>
              </a:solidFill>
              <a:prstDash val="solid"/>
              <a:miter lim="8000"/>
              <a:headEnd type="none" w="sm" len="sm"/>
              <a:tailEnd type="none" w="sm" len="sm"/>
            </a:ln>
            <a:effectLst>
              <a:outerShdw blurRad="190500" dist="38100" dir="2700000" algn="tl" rotWithShape="0">
                <a:srgbClr val="0234A2">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5" name="Google Shape;145;p16"/>
            <p:cNvGrpSpPr/>
            <p:nvPr/>
          </p:nvGrpSpPr>
          <p:grpSpPr>
            <a:xfrm>
              <a:off x="5438725" y="2248532"/>
              <a:ext cx="4221399" cy="681565"/>
              <a:chOff x="-112737" y="1807329"/>
              <a:chExt cx="4221399" cy="681565"/>
            </a:xfrm>
          </p:grpSpPr>
          <p:sp>
            <p:nvSpPr>
              <p:cNvPr id="146" name="Google Shape;146;p16"/>
              <p:cNvSpPr txBox="1"/>
              <p:nvPr/>
            </p:nvSpPr>
            <p:spPr>
              <a:xfrm>
                <a:off x="-112737" y="1807329"/>
                <a:ext cx="219940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1D78FA"/>
                    </a:solidFill>
                    <a:latin typeface="Microsoft Yahei"/>
                    <a:ea typeface="Microsoft Yahei"/>
                    <a:cs typeface="Microsoft Yahei"/>
                    <a:sym typeface="Microsoft Yahei"/>
                  </a:rPr>
                  <a:t>Output variables</a:t>
                </a:r>
                <a:endParaRPr sz="2000" b="1">
                  <a:solidFill>
                    <a:srgbClr val="1D78FA"/>
                  </a:solidFill>
                  <a:latin typeface="Microsoft Yahei"/>
                  <a:ea typeface="Microsoft Yahei"/>
                  <a:cs typeface="Microsoft Yahei"/>
                  <a:sym typeface="Microsoft Yahei"/>
                </a:endParaRPr>
              </a:p>
            </p:txBody>
          </p:sp>
          <p:sp>
            <p:nvSpPr>
              <p:cNvPr id="147" name="Google Shape;147;p16"/>
              <p:cNvSpPr txBox="1"/>
              <p:nvPr/>
            </p:nvSpPr>
            <p:spPr>
              <a:xfrm>
                <a:off x="-112736" y="2159958"/>
                <a:ext cx="4221398" cy="328936"/>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400" b="0" u="none">
                    <a:solidFill>
                      <a:srgbClr val="3F3F3F"/>
                    </a:solidFill>
                    <a:latin typeface="Microsoft Yahei"/>
                    <a:ea typeface="Microsoft Yahei"/>
                    <a:cs typeface="Microsoft Yahei"/>
                    <a:sym typeface="Microsoft Yahei"/>
                  </a:rPr>
                  <a:t>y – whether the customer subscribe or not.</a:t>
                </a:r>
                <a:endParaRPr sz="1400" b="0" u="none">
                  <a:solidFill>
                    <a:srgbClr val="3F3F3F"/>
                  </a:solidFill>
                  <a:latin typeface="Microsoft Yahei"/>
                  <a:ea typeface="Microsoft Yahei"/>
                  <a:cs typeface="Microsoft Yahei"/>
                  <a:sym typeface="Microsoft Yahei"/>
                </a:endParaRPr>
              </a:p>
            </p:txBody>
          </p:sp>
        </p:grpSp>
      </p:grpSp>
    </p:spTree>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33"/>
                                        </p:tgtEl>
                                        <p:attrNameLst>
                                          <p:attrName>style.visibility</p:attrName>
                                        </p:attrNameLst>
                                      </p:cBhvr>
                                      <p:to>
                                        <p:strVal val="visible"/>
                                      </p:to>
                                    </p:set>
                                    <p:anim calcmode="lin" valueType="num">
                                      <p:cBhvr additive="base">
                                        <p:cTn id="7" dur="500"/>
                                        <p:tgtEl>
                                          <p:spTgt spid="13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38"/>
                                        </p:tgtEl>
                                        <p:attrNameLst>
                                          <p:attrName>style.visibility</p:attrName>
                                        </p:attrNameLst>
                                      </p:cBhvr>
                                      <p:to>
                                        <p:strVal val="visible"/>
                                      </p:to>
                                    </p:set>
                                    <p:anim calcmode="lin" valueType="num">
                                      <p:cBhvr additive="base">
                                        <p:cTn id="10" dur="500"/>
                                        <p:tgtEl>
                                          <p:spTgt spid="138"/>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43"/>
                                        </p:tgtEl>
                                        <p:attrNameLst>
                                          <p:attrName>style.visibility</p:attrName>
                                        </p:attrNameLst>
                                      </p:cBhvr>
                                      <p:to>
                                        <p:strVal val="visible"/>
                                      </p:to>
                                    </p:set>
                                    <p:anim calcmode="lin" valueType="num">
                                      <p:cBhvr additive="base">
                                        <p:cTn id="13" dur="500"/>
                                        <p:tgtEl>
                                          <p:spTgt spid="14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17"/>
          <p:cNvPicPr preferRelativeResize="0"/>
          <p:nvPr/>
        </p:nvPicPr>
        <p:blipFill rotWithShape="1">
          <a:blip r:embed="rId1"/>
          <a:srcRect l="3023" t="7487" b="6819"/>
          <a:stretch>
            <a:fillRect/>
          </a:stretch>
        </p:blipFill>
        <p:spPr>
          <a:xfrm>
            <a:off x="-2112912" y="-1151602"/>
            <a:ext cx="17284798" cy="9752595"/>
          </a:xfrm>
          <a:prstGeom prst="rect">
            <a:avLst/>
          </a:prstGeom>
          <a:noFill/>
          <a:ln>
            <a:noFill/>
          </a:ln>
        </p:spPr>
      </p:pic>
      <p:grpSp>
        <p:nvGrpSpPr>
          <p:cNvPr id="153" name="Google Shape;153;p17"/>
          <p:cNvGrpSpPr/>
          <p:nvPr/>
        </p:nvGrpSpPr>
        <p:grpSpPr>
          <a:xfrm>
            <a:off x="1271464" y="-1107504"/>
            <a:ext cx="9664402" cy="9664402"/>
            <a:chOff x="1415480" y="-1107504"/>
            <a:chExt cx="9664402" cy="9664402"/>
          </a:xfrm>
        </p:grpSpPr>
        <p:sp>
          <p:nvSpPr>
            <p:cNvPr id="154" name="Google Shape;154;p17"/>
            <p:cNvSpPr/>
            <p:nvPr/>
          </p:nvSpPr>
          <p:spPr>
            <a:xfrm>
              <a:off x="1415480" y="-1107504"/>
              <a:ext cx="9664402" cy="9664402"/>
            </a:xfrm>
            <a:prstGeom prst="ellipse">
              <a:avLst/>
            </a:prstGeom>
            <a:blipFill rotWithShape="1">
              <a:blip r:embed="rId2"/>
              <a:tile tx="0" ty="0" sx="48004" sy="48004" flip="none"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17"/>
            <p:cNvSpPr/>
            <p:nvPr/>
          </p:nvSpPr>
          <p:spPr>
            <a:xfrm>
              <a:off x="1415480" y="-1107504"/>
              <a:ext cx="9664402" cy="9664402"/>
            </a:xfrm>
            <a:prstGeom prst="ellipse">
              <a:avLst/>
            </a:prstGeom>
            <a:solidFill>
              <a:schemeClr val="lt1">
                <a:alpha val="9803"/>
              </a:schemeClr>
            </a:solidFill>
            <a:ln w="9525" cap="flat" cmpd="sng">
              <a:solidFill>
                <a:schemeClr val="lt1">
                  <a:alpha val="14901"/>
                </a:schemeClr>
              </a:solidFill>
              <a:prstDash val="solid"/>
              <a:round/>
              <a:headEnd type="none" w="sm" len="sm"/>
              <a:tailEnd type="none" w="sm" len="sm"/>
            </a:ln>
            <a:effectLst>
              <a:outerShdw blurRad="190500" sx="102000" sy="102000" algn="ctr" rotWithShape="0">
                <a:srgbClr val="0348E3">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56" name="Google Shape;156;p17"/>
          <p:cNvSpPr txBox="1"/>
          <p:nvPr/>
        </p:nvSpPr>
        <p:spPr>
          <a:xfrm>
            <a:off x="4654799" y="585363"/>
            <a:ext cx="3185764" cy="624786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40000">
                <a:solidFill>
                  <a:srgbClr val="0234A2"/>
                </a:solidFill>
                <a:latin typeface="Microsoft Yahei"/>
                <a:ea typeface="Microsoft Yahei"/>
                <a:cs typeface="Microsoft Yahei"/>
                <a:sym typeface="Microsoft Yahei"/>
              </a:rPr>
              <a:t>2</a:t>
            </a:r>
            <a:endParaRPr sz="40000">
              <a:solidFill>
                <a:srgbClr val="0234A2"/>
              </a:solidFill>
              <a:latin typeface="Microsoft Yahei"/>
              <a:ea typeface="Microsoft Yahei"/>
              <a:cs typeface="Microsoft Yahei"/>
              <a:sym typeface="Microsoft Yahei"/>
            </a:endParaRPr>
          </a:p>
        </p:txBody>
      </p:sp>
      <p:sp>
        <p:nvSpPr>
          <p:cNvPr id="157" name="Google Shape;157;p17"/>
          <p:cNvSpPr txBox="1"/>
          <p:nvPr/>
        </p:nvSpPr>
        <p:spPr>
          <a:xfrm>
            <a:off x="2397169" y="3099785"/>
            <a:ext cx="7413000" cy="939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500" b="1">
                <a:solidFill>
                  <a:schemeClr val="lt1"/>
                </a:solidFill>
                <a:latin typeface="Microsoft Yahei"/>
                <a:ea typeface="Microsoft Yahei"/>
                <a:cs typeface="Microsoft Yahei"/>
                <a:sym typeface="Microsoft Yahei"/>
              </a:rPr>
              <a:t>Univariate Analysis</a:t>
            </a:r>
            <a:endParaRPr sz="5500" b="1">
              <a:solidFill>
                <a:schemeClr val="lt1"/>
              </a:solidFill>
              <a:latin typeface="Microsoft Yahei"/>
              <a:ea typeface="Microsoft Yahei"/>
              <a:cs typeface="Microsoft Yahei"/>
              <a:sym typeface="Microsoft Yahei"/>
            </a:endParaRPr>
          </a:p>
        </p:txBody>
      </p:sp>
      <p:sp>
        <p:nvSpPr>
          <p:cNvPr id="158" name="Google Shape;158;p17"/>
          <p:cNvSpPr txBox="1"/>
          <p:nvPr/>
        </p:nvSpPr>
        <p:spPr>
          <a:xfrm>
            <a:off x="4867943" y="2584353"/>
            <a:ext cx="275947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lt1"/>
                </a:solidFill>
                <a:latin typeface="Microsoft Yahei"/>
                <a:ea typeface="Microsoft Yahei"/>
                <a:cs typeface="Microsoft Yahei"/>
                <a:sym typeface="Microsoft Yahei"/>
              </a:rPr>
              <a:t>PART TWO</a:t>
            </a:r>
            <a:endParaRPr sz="2000">
              <a:solidFill>
                <a:schemeClr val="lt1"/>
              </a:solidFill>
              <a:latin typeface="Microsoft Yahei"/>
              <a:ea typeface="Microsoft Yahei"/>
              <a:cs typeface="Microsoft Yahei"/>
              <a:sym typeface="Microsoft Yahei"/>
            </a:endParaRPr>
          </a:p>
        </p:txBody>
      </p:sp>
    </p:spTree>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500"/>
                                        <p:tgtEl>
                                          <p:spTgt spid="157"/>
                                        </p:tgtEl>
                                      </p:cBhvr>
                                    </p:animEffect>
                                  </p:childTnLst>
                                </p:cTn>
                              </p:par>
                              <p:par>
                                <p:cTn id="8" presetID="10" presetClass="entr" presetSubtype="0" fill="hold" nodeType="withEffect">
                                  <p:stCondLst>
                                    <p:cond delay="0"/>
                                  </p:stCondLst>
                                  <p:childTnLst>
                                    <p:set>
                                      <p:cBhvr>
                                        <p:cTn id="9" dur="1" fill="hold">
                                          <p:stCondLst>
                                            <p:cond delay="0"/>
                                          </p:stCondLst>
                                        </p:cTn>
                                        <p:tgtEl>
                                          <p:spTgt spid="158"/>
                                        </p:tgtEl>
                                        <p:attrNameLst>
                                          <p:attrName>style.visibility</p:attrName>
                                        </p:attrNameLst>
                                      </p:cBhvr>
                                      <p:to>
                                        <p:strVal val="visible"/>
                                      </p:to>
                                    </p:set>
                                    <p:animEffect transition="in" filter="fade">
                                      <p:cBhvr>
                                        <p:cTn id="10" dur="500"/>
                                        <p:tgtEl>
                                          <p:spTgt spid="15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56"/>
                                        </p:tgtEl>
                                        <p:attrNameLst>
                                          <p:attrName>style.visibility</p:attrName>
                                        </p:attrNameLst>
                                      </p:cBhvr>
                                      <p:to>
                                        <p:strVal val="visible"/>
                                      </p:to>
                                    </p:set>
                                    <p:animEffect transition="in" filter="fade">
                                      <p:cBhvr>
                                        <p:cTn id="14"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pSp>
        <p:nvGrpSpPr>
          <p:cNvPr id="163" name="Google Shape;163;p18"/>
          <p:cNvGrpSpPr/>
          <p:nvPr/>
        </p:nvGrpSpPr>
        <p:grpSpPr>
          <a:xfrm>
            <a:off x="623392" y="476671"/>
            <a:ext cx="3027153" cy="576000"/>
            <a:chOff x="623392" y="476671"/>
            <a:chExt cx="3027153" cy="576000"/>
          </a:xfrm>
        </p:grpSpPr>
        <p:sp>
          <p:nvSpPr>
            <p:cNvPr id="164" name="Google Shape;164;p18"/>
            <p:cNvSpPr txBox="1"/>
            <p:nvPr/>
          </p:nvSpPr>
          <p:spPr>
            <a:xfrm>
              <a:off x="785663" y="533838"/>
              <a:ext cx="286488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Microsoft Yahei"/>
                  <a:ea typeface="Microsoft Yahei"/>
                  <a:cs typeface="Microsoft Yahei"/>
                  <a:sym typeface="Microsoft Yahei"/>
                </a:rPr>
                <a:t>Summary table</a:t>
              </a:r>
              <a:endParaRPr sz="2400" b="1">
                <a:solidFill>
                  <a:srgbClr val="3F3F3F"/>
                </a:solidFill>
                <a:latin typeface="Microsoft Yahei"/>
                <a:ea typeface="Microsoft Yahei"/>
                <a:cs typeface="Microsoft Yahei"/>
                <a:sym typeface="Microsoft Yahei"/>
              </a:endParaRPr>
            </a:p>
          </p:txBody>
        </p:sp>
        <p:sp>
          <p:nvSpPr>
            <p:cNvPr id="165" name="Google Shape;165;p18"/>
            <p:cNvSpPr/>
            <p:nvPr/>
          </p:nvSpPr>
          <p:spPr>
            <a:xfrm>
              <a:off x="623392" y="476671"/>
              <a:ext cx="45719" cy="576000"/>
            </a:xfrm>
            <a:prstGeom prst="rect">
              <a:avLst/>
            </a:prstGeom>
            <a:solidFill>
              <a:srgbClr val="558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6" name="Google Shape;166;p18"/>
          <p:cNvGrpSpPr/>
          <p:nvPr/>
        </p:nvGrpSpPr>
        <p:grpSpPr>
          <a:xfrm>
            <a:off x="1055440" y="1412775"/>
            <a:ext cx="4447101" cy="4363193"/>
            <a:chOff x="6672064" y="1772816"/>
            <a:chExt cx="3816424" cy="3744416"/>
          </a:xfrm>
        </p:grpSpPr>
        <p:sp>
          <p:nvSpPr>
            <p:cNvPr id="167" name="Google Shape;167;p18"/>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68" name="Google Shape;168;p18"/>
            <p:cNvGrpSpPr/>
            <p:nvPr/>
          </p:nvGrpSpPr>
          <p:grpSpPr>
            <a:xfrm>
              <a:off x="6888087" y="1991337"/>
              <a:ext cx="3168009" cy="524464"/>
              <a:chOff x="1102717" y="1772816"/>
              <a:chExt cx="3168009" cy="524464"/>
            </a:xfrm>
          </p:grpSpPr>
          <p:sp>
            <p:nvSpPr>
              <p:cNvPr id="169" name="Google Shape;169;p18"/>
              <p:cNvSpPr txBox="1"/>
              <p:nvPr/>
            </p:nvSpPr>
            <p:spPr>
              <a:xfrm>
                <a:off x="1102717" y="1772816"/>
                <a:ext cx="2441204" cy="40190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000" b="1">
                    <a:solidFill>
                      <a:srgbClr val="1959E5"/>
                    </a:solidFill>
                    <a:latin typeface="Microsoft Yahei"/>
                    <a:ea typeface="Microsoft Yahei"/>
                    <a:cs typeface="Microsoft Yahei"/>
                    <a:sym typeface="Microsoft Yahei"/>
                  </a:rPr>
                  <a:t>Numeric Attributes</a:t>
                </a:r>
                <a:endParaRPr lang="en-US" sz="2000" b="1">
                  <a:solidFill>
                    <a:srgbClr val="1959E5"/>
                  </a:solidFill>
                  <a:latin typeface="Microsoft Yahei"/>
                  <a:ea typeface="Microsoft Yahei"/>
                  <a:cs typeface="Microsoft Yahei"/>
                  <a:sym typeface="Microsoft Yahei"/>
                </a:endParaRPr>
              </a:p>
            </p:txBody>
          </p:sp>
          <p:cxnSp>
            <p:nvCxnSpPr>
              <p:cNvPr id="170" name="Google Shape;170;p18"/>
              <p:cNvCxnSpPr/>
              <p:nvPr/>
            </p:nvCxnSpPr>
            <p:spPr>
              <a:xfrm>
                <a:off x="1174726" y="2297280"/>
                <a:ext cx="3096000" cy="0"/>
              </a:xfrm>
              <a:prstGeom prst="straightConnector1">
                <a:avLst/>
              </a:prstGeom>
              <a:noFill/>
              <a:ln w="9525" cap="flat" cmpd="sng">
                <a:solidFill>
                  <a:srgbClr val="1959E5"/>
                </a:solidFill>
                <a:prstDash val="solid"/>
                <a:round/>
                <a:headEnd type="none" w="sm" len="sm"/>
                <a:tailEnd type="none" w="sm" len="sm"/>
              </a:ln>
            </p:spPr>
          </p:cxnSp>
        </p:grpSp>
      </p:grpSp>
      <p:grpSp>
        <p:nvGrpSpPr>
          <p:cNvPr id="171" name="Google Shape;171;p18"/>
          <p:cNvGrpSpPr/>
          <p:nvPr/>
        </p:nvGrpSpPr>
        <p:grpSpPr>
          <a:xfrm>
            <a:off x="6528048" y="1412776"/>
            <a:ext cx="4447101" cy="4363193"/>
            <a:chOff x="6672064" y="1772816"/>
            <a:chExt cx="3816424" cy="3744416"/>
          </a:xfrm>
        </p:grpSpPr>
        <p:sp>
          <p:nvSpPr>
            <p:cNvPr id="172" name="Google Shape;172;p18"/>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73" name="Google Shape;173;p18"/>
            <p:cNvGrpSpPr/>
            <p:nvPr/>
          </p:nvGrpSpPr>
          <p:grpSpPr>
            <a:xfrm>
              <a:off x="6888087" y="1991337"/>
              <a:ext cx="3168009" cy="524464"/>
              <a:chOff x="1102717" y="1772816"/>
              <a:chExt cx="3168009" cy="524464"/>
            </a:xfrm>
          </p:grpSpPr>
          <p:sp>
            <p:nvSpPr>
              <p:cNvPr id="174" name="Google Shape;174;p18"/>
              <p:cNvSpPr txBox="1"/>
              <p:nvPr/>
            </p:nvSpPr>
            <p:spPr>
              <a:xfrm>
                <a:off x="1102717" y="1772816"/>
                <a:ext cx="2626592" cy="40190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000" b="1">
                    <a:solidFill>
                      <a:srgbClr val="1959E5"/>
                    </a:solidFill>
                    <a:latin typeface="Microsoft Yahei"/>
                    <a:ea typeface="Microsoft Yahei"/>
                    <a:cs typeface="Microsoft Yahei"/>
                    <a:sym typeface="Microsoft Yahei"/>
                  </a:rPr>
                  <a:t>Categorical Attributes</a:t>
                </a:r>
                <a:endParaRPr lang="en-US" sz="2000" b="1">
                  <a:solidFill>
                    <a:srgbClr val="1959E5"/>
                  </a:solidFill>
                  <a:latin typeface="Microsoft Yahei"/>
                  <a:ea typeface="Microsoft Yahei"/>
                  <a:cs typeface="Microsoft Yahei"/>
                  <a:sym typeface="Microsoft Yahei"/>
                </a:endParaRPr>
              </a:p>
            </p:txBody>
          </p:sp>
          <p:cxnSp>
            <p:nvCxnSpPr>
              <p:cNvPr id="175" name="Google Shape;175;p18"/>
              <p:cNvCxnSpPr/>
              <p:nvPr/>
            </p:nvCxnSpPr>
            <p:spPr>
              <a:xfrm>
                <a:off x="1174726" y="2297280"/>
                <a:ext cx="3096000" cy="0"/>
              </a:xfrm>
              <a:prstGeom prst="straightConnector1">
                <a:avLst/>
              </a:prstGeom>
              <a:noFill/>
              <a:ln w="9525" cap="flat" cmpd="sng">
                <a:solidFill>
                  <a:srgbClr val="1959E5"/>
                </a:solidFill>
                <a:prstDash val="solid"/>
                <a:round/>
                <a:headEnd type="none" w="sm" len="sm"/>
                <a:tailEnd type="none" w="sm" len="sm"/>
              </a:ln>
            </p:spPr>
          </p:cxnSp>
        </p:grpSp>
      </p:grpSp>
      <p:pic>
        <p:nvPicPr>
          <p:cNvPr id="176" name="Google Shape;176;p18"/>
          <p:cNvPicPr preferRelativeResize="0"/>
          <p:nvPr/>
        </p:nvPicPr>
        <p:blipFill rotWithShape="1">
          <a:blip r:embed="rId1"/>
          <a:srcRect/>
          <a:stretch>
            <a:fillRect/>
          </a:stretch>
        </p:blipFill>
        <p:spPr>
          <a:xfrm>
            <a:off x="1188157" y="3001497"/>
            <a:ext cx="4195867" cy="1486428"/>
          </a:xfrm>
          <a:prstGeom prst="rect">
            <a:avLst/>
          </a:prstGeom>
          <a:noFill/>
          <a:ln>
            <a:noFill/>
          </a:ln>
        </p:spPr>
      </p:pic>
      <p:pic>
        <p:nvPicPr>
          <p:cNvPr id="177" name="Google Shape;177;p18"/>
          <p:cNvPicPr preferRelativeResize="0"/>
          <p:nvPr/>
        </p:nvPicPr>
        <p:blipFill rotWithShape="1">
          <a:blip r:embed="rId2"/>
          <a:srcRect/>
          <a:stretch>
            <a:fillRect/>
          </a:stretch>
        </p:blipFill>
        <p:spPr>
          <a:xfrm>
            <a:off x="6863679" y="2446977"/>
            <a:ext cx="3768825" cy="299824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pSp>
        <p:nvGrpSpPr>
          <p:cNvPr id="182" name="Google Shape;182;p19"/>
          <p:cNvGrpSpPr/>
          <p:nvPr/>
        </p:nvGrpSpPr>
        <p:grpSpPr>
          <a:xfrm>
            <a:off x="623392" y="408809"/>
            <a:ext cx="2983749" cy="830997"/>
            <a:chOff x="623392" y="408809"/>
            <a:chExt cx="2983749" cy="830997"/>
          </a:xfrm>
        </p:grpSpPr>
        <p:sp>
          <p:nvSpPr>
            <p:cNvPr id="183" name="Google Shape;183;p19"/>
            <p:cNvSpPr txBox="1"/>
            <p:nvPr/>
          </p:nvSpPr>
          <p:spPr>
            <a:xfrm>
              <a:off x="742259" y="408809"/>
              <a:ext cx="286488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Microsoft Yahei"/>
                  <a:ea typeface="Microsoft Yahei"/>
                  <a:cs typeface="Microsoft Yahei"/>
                  <a:sym typeface="Microsoft Yahei"/>
                </a:rPr>
                <a:t>Numeric</a:t>
              </a:r>
              <a:endParaRPr lang="en-US" sz="2400" b="1">
                <a:solidFill>
                  <a:srgbClr val="3F3F3F"/>
                </a:solidFill>
                <a:latin typeface="Microsoft Yahei"/>
                <a:ea typeface="Microsoft Yahei"/>
                <a:cs typeface="Microsoft Yahei"/>
                <a:sym typeface="Microsoft Yahei"/>
              </a:endParaRPr>
            </a:p>
            <a:p>
              <a:pPr marL="0" marR="0" lvl="0" indent="0" algn="l" rtl="0">
                <a:spcBef>
                  <a:spcPts val="0"/>
                </a:spcBef>
                <a:spcAft>
                  <a:spcPts val="0"/>
                </a:spcAft>
                <a:buNone/>
              </a:pPr>
              <a:r>
                <a:rPr lang="en-US" sz="2400" b="1">
                  <a:solidFill>
                    <a:srgbClr val="3F3F3F"/>
                  </a:solidFill>
                  <a:latin typeface="Microsoft Yahei"/>
                  <a:ea typeface="Microsoft Yahei"/>
                  <a:cs typeface="Microsoft Yahei"/>
                  <a:sym typeface="Microsoft Yahei"/>
                </a:rPr>
                <a:t>Visualization</a:t>
              </a:r>
              <a:endParaRPr sz="2400" b="1">
                <a:solidFill>
                  <a:srgbClr val="3F3F3F"/>
                </a:solidFill>
                <a:latin typeface="Microsoft Yahei"/>
                <a:ea typeface="Microsoft Yahei"/>
                <a:cs typeface="Microsoft Yahei"/>
                <a:sym typeface="Microsoft Yahei"/>
              </a:endParaRPr>
            </a:p>
          </p:txBody>
        </p:sp>
        <p:sp>
          <p:nvSpPr>
            <p:cNvPr id="184" name="Google Shape;184;p19"/>
            <p:cNvSpPr/>
            <p:nvPr/>
          </p:nvSpPr>
          <p:spPr>
            <a:xfrm>
              <a:off x="623392" y="476671"/>
              <a:ext cx="45719" cy="576000"/>
            </a:xfrm>
            <a:prstGeom prst="rect">
              <a:avLst/>
            </a:prstGeom>
            <a:solidFill>
              <a:srgbClr val="558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85" name="Google Shape;185;p19"/>
          <p:cNvGrpSpPr/>
          <p:nvPr/>
        </p:nvGrpSpPr>
        <p:grpSpPr>
          <a:xfrm>
            <a:off x="3244550" y="707100"/>
            <a:ext cx="2736304" cy="2684675"/>
            <a:chOff x="6672064" y="1772816"/>
            <a:chExt cx="3816424" cy="3744416"/>
          </a:xfrm>
        </p:grpSpPr>
        <p:sp>
          <p:nvSpPr>
            <p:cNvPr id="186" name="Google Shape;186;p19"/>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7" name="Google Shape;187;p19"/>
            <p:cNvGrpSpPr/>
            <p:nvPr/>
          </p:nvGrpSpPr>
          <p:grpSpPr>
            <a:xfrm>
              <a:off x="6888087" y="1991362"/>
              <a:ext cx="3168009" cy="524439"/>
              <a:chOff x="1102717" y="1772841"/>
              <a:chExt cx="3168009" cy="524439"/>
            </a:xfrm>
          </p:grpSpPr>
          <p:sp>
            <p:nvSpPr>
              <p:cNvPr id="188" name="Google Shape;188;p19"/>
              <p:cNvSpPr txBox="1"/>
              <p:nvPr/>
            </p:nvSpPr>
            <p:spPr>
              <a:xfrm>
                <a:off x="1102717" y="1772841"/>
                <a:ext cx="2897374" cy="40188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a:solidFill>
                      <a:srgbClr val="1959E5"/>
                    </a:solidFill>
                    <a:latin typeface="Microsoft Yahei"/>
                    <a:ea typeface="Microsoft Yahei"/>
                    <a:cs typeface="Microsoft Yahei"/>
                    <a:sym typeface="Microsoft Yahei"/>
                  </a:rPr>
                  <a:t>Age</a:t>
                </a:r>
                <a:endParaRPr lang="en-US" sz="1400" b="1">
                  <a:solidFill>
                    <a:srgbClr val="1959E5"/>
                  </a:solidFill>
                  <a:latin typeface="Microsoft Yahei"/>
                  <a:ea typeface="Microsoft Yahei"/>
                  <a:cs typeface="Microsoft Yahei"/>
                  <a:sym typeface="Microsoft Yahei"/>
                </a:endParaRPr>
              </a:p>
            </p:txBody>
          </p:sp>
          <p:cxnSp>
            <p:nvCxnSpPr>
              <p:cNvPr id="189" name="Google Shape;189;p19"/>
              <p:cNvCxnSpPr/>
              <p:nvPr/>
            </p:nvCxnSpPr>
            <p:spPr>
              <a:xfrm>
                <a:off x="1174726" y="2297280"/>
                <a:ext cx="3096000" cy="0"/>
              </a:xfrm>
              <a:prstGeom prst="straightConnector1">
                <a:avLst/>
              </a:prstGeom>
              <a:noFill/>
              <a:ln w="9525" cap="flat" cmpd="sng">
                <a:solidFill>
                  <a:srgbClr val="1959E5"/>
                </a:solidFill>
                <a:prstDash val="solid"/>
                <a:round/>
                <a:headEnd type="none" w="sm" len="sm"/>
                <a:tailEnd type="none" w="sm" len="sm"/>
              </a:ln>
            </p:spPr>
          </p:cxnSp>
        </p:grpSp>
      </p:grpSp>
      <p:grpSp>
        <p:nvGrpSpPr>
          <p:cNvPr id="190" name="Google Shape;190;p19"/>
          <p:cNvGrpSpPr/>
          <p:nvPr/>
        </p:nvGrpSpPr>
        <p:grpSpPr>
          <a:xfrm>
            <a:off x="6157157" y="707101"/>
            <a:ext cx="2736304" cy="2684675"/>
            <a:chOff x="6672064" y="1772816"/>
            <a:chExt cx="3816424" cy="3744416"/>
          </a:xfrm>
        </p:grpSpPr>
        <p:sp>
          <p:nvSpPr>
            <p:cNvPr id="191" name="Google Shape;191;p19"/>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92" name="Google Shape;192;p19"/>
            <p:cNvGrpSpPr/>
            <p:nvPr/>
          </p:nvGrpSpPr>
          <p:grpSpPr>
            <a:xfrm>
              <a:off x="6888087" y="1991362"/>
              <a:ext cx="3168009" cy="524439"/>
              <a:chOff x="1102717" y="1772841"/>
              <a:chExt cx="3168009" cy="524439"/>
            </a:xfrm>
          </p:grpSpPr>
          <p:sp>
            <p:nvSpPr>
              <p:cNvPr id="193" name="Google Shape;193;p19"/>
              <p:cNvSpPr txBox="1"/>
              <p:nvPr/>
            </p:nvSpPr>
            <p:spPr>
              <a:xfrm>
                <a:off x="1102717" y="1772841"/>
                <a:ext cx="2897374" cy="40188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a:solidFill>
                      <a:srgbClr val="1959E5"/>
                    </a:solidFill>
                    <a:latin typeface="Microsoft Yahei"/>
                    <a:ea typeface="Microsoft Yahei"/>
                    <a:cs typeface="Microsoft Yahei"/>
                    <a:sym typeface="Microsoft Yahei"/>
                  </a:rPr>
                  <a:t>Balance</a:t>
                </a:r>
                <a:endParaRPr lang="en-US" sz="1400" b="1">
                  <a:solidFill>
                    <a:srgbClr val="1959E5"/>
                  </a:solidFill>
                  <a:latin typeface="Microsoft Yahei"/>
                  <a:ea typeface="Microsoft Yahei"/>
                  <a:cs typeface="Microsoft Yahei"/>
                  <a:sym typeface="Microsoft Yahei"/>
                </a:endParaRPr>
              </a:p>
            </p:txBody>
          </p:sp>
          <p:cxnSp>
            <p:nvCxnSpPr>
              <p:cNvPr id="194" name="Google Shape;194;p19"/>
              <p:cNvCxnSpPr/>
              <p:nvPr/>
            </p:nvCxnSpPr>
            <p:spPr>
              <a:xfrm>
                <a:off x="1174726" y="2297280"/>
                <a:ext cx="3096000" cy="0"/>
              </a:xfrm>
              <a:prstGeom prst="straightConnector1">
                <a:avLst/>
              </a:prstGeom>
              <a:noFill/>
              <a:ln w="9525" cap="flat" cmpd="sng">
                <a:solidFill>
                  <a:srgbClr val="1959E5"/>
                </a:solidFill>
                <a:prstDash val="solid"/>
                <a:round/>
                <a:headEnd type="none" w="sm" len="sm"/>
                <a:tailEnd type="none" w="sm" len="sm"/>
              </a:ln>
            </p:spPr>
          </p:cxnSp>
        </p:grpSp>
      </p:grpSp>
      <p:grpSp>
        <p:nvGrpSpPr>
          <p:cNvPr id="195" name="Google Shape;195;p19"/>
          <p:cNvGrpSpPr/>
          <p:nvPr/>
        </p:nvGrpSpPr>
        <p:grpSpPr>
          <a:xfrm>
            <a:off x="9048222" y="707100"/>
            <a:ext cx="2736304" cy="2684675"/>
            <a:chOff x="6672064" y="1772816"/>
            <a:chExt cx="3816424" cy="3744416"/>
          </a:xfrm>
        </p:grpSpPr>
        <p:sp>
          <p:nvSpPr>
            <p:cNvPr id="196" name="Google Shape;196;p19"/>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97" name="Google Shape;197;p19"/>
            <p:cNvGrpSpPr/>
            <p:nvPr/>
          </p:nvGrpSpPr>
          <p:grpSpPr>
            <a:xfrm>
              <a:off x="6888087" y="1991362"/>
              <a:ext cx="3168009" cy="524439"/>
              <a:chOff x="1102717" y="1772841"/>
              <a:chExt cx="3168009" cy="524439"/>
            </a:xfrm>
          </p:grpSpPr>
          <p:sp>
            <p:nvSpPr>
              <p:cNvPr id="198" name="Google Shape;198;p19"/>
              <p:cNvSpPr txBox="1"/>
              <p:nvPr/>
            </p:nvSpPr>
            <p:spPr>
              <a:xfrm>
                <a:off x="1102717" y="1772841"/>
                <a:ext cx="2897374" cy="40188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a:solidFill>
                      <a:srgbClr val="1959E5"/>
                    </a:solidFill>
                    <a:latin typeface="Microsoft Yahei"/>
                    <a:ea typeface="Microsoft Yahei"/>
                    <a:cs typeface="Microsoft Yahei"/>
                    <a:sym typeface="Microsoft Yahei"/>
                  </a:rPr>
                  <a:t>Day</a:t>
                </a:r>
                <a:endParaRPr lang="en-US" sz="1400" b="1">
                  <a:solidFill>
                    <a:srgbClr val="1959E5"/>
                  </a:solidFill>
                  <a:latin typeface="Microsoft Yahei"/>
                  <a:ea typeface="Microsoft Yahei"/>
                  <a:cs typeface="Microsoft Yahei"/>
                  <a:sym typeface="Microsoft Yahei"/>
                </a:endParaRPr>
              </a:p>
            </p:txBody>
          </p:sp>
          <p:cxnSp>
            <p:nvCxnSpPr>
              <p:cNvPr id="199" name="Google Shape;199;p19"/>
              <p:cNvCxnSpPr/>
              <p:nvPr/>
            </p:nvCxnSpPr>
            <p:spPr>
              <a:xfrm>
                <a:off x="1174726" y="2297280"/>
                <a:ext cx="3096000" cy="0"/>
              </a:xfrm>
              <a:prstGeom prst="straightConnector1">
                <a:avLst/>
              </a:prstGeom>
              <a:noFill/>
              <a:ln w="9525" cap="flat" cmpd="sng">
                <a:solidFill>
                  <a:srgbClr val="1959E5"/>
                </a:solidFill>
                <a:prstDash val="solid"/>
                <a:round/>
                <a:headEnd type="none" w="sm" len="sm"/>
                <a:tailEnd type="none" w="sm" len="sm"/>
              </a:ln>
            </p:spPr>
          </p:cxnSp>
        </p:grpSp>
      </p:grpSp>
      <p:grpSp>
        <p:nvGrpSpPr>
          <p:cNvPr id="200" name="Google Shape;200;p19"/>
          <p:cNvGrpSpPr/>
          <p:nvPr/>
        </p:nvGrpSpPr>
        <p:grpSpPr>
          <a:xfrm>
            <a:off x="3241395" y="3574005"/>
            <a:ext cx="2736304" cy="2684675"/>
            <a:chOff x="6672064" y="1772816"/>
            <a:chExt cx="3816424" cy="3744416"/>
          </a:xfrm>
        </p:grpSpPr>
        <p:sp>
          <p:nvSpPr>
            <p:cNvPr id="201" name="Google Shape;201;p19"/>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02" name="Google Shape;202;p19"/>
            <p:cNvGrpSpPr/>
            <p:nvPr/>
          </p:nvGrpSpPr>
          <p:grpSpPr>
            <a:xfrm>
              <a:off x="6888087" y="1991362"/>
              <a:ext cx="3168009" cy="524439"/>
              <a:chOff x="1102717" y="1772841"/>
              <a:chExt cx="3168009" cy="524439"/>
            </a:xfrm>
          </p:grpSpPr>
          <p:sp>
            <p:nvSpPr>
              <p:cNvPr id="203" name="Google Shape;203;p19"/>
              <p:cNvSpPr txBox="1"/>
              <p:nvPr/>
            </p:nvSpPr>
            <p:spPr>
              <a:xfrm>
                <a:off x="1102717" y="1772841"/>
                <a:ext cx="2897374" cy="40188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a:solidFill>
                      <a:srgbClr val="1959E5"/>
                    </a:solidFill>
                    <a:latin typeface="Microsoft Yahei"/>
                    <a:ea typeface="Microsoft Yahei"/>
                    <a:cs typeface="Microsoft Yahei"/>
                    <a:sym typeface="Microsoft Yahei"/>
                  </a:rPr>
                  <a:t>Campaign</a:t>
                </a:r>
                <a:endParaRPr lang="en-US" sz="1400" b="1">
                  <a:solidFill>
                    <a:srgbClr val="1959E5"/>
                  </a:solidFill>
                  <a:latin typeface="Microsoft Yahei"/>
                  <a:ea typeface="Microsoft Yahei"/>
                  <a:cs typeface="Microsoft Yahei"/>
                  <a:sym typeface="Microsoft Yahei"/>
                </a:endParaRPr>
              </a:p>
            </p:txBody>
          </p:sp>
          <p:cxnSp>
            <p:nvCxnSpPr>
              <p:cNvPr id="204" name="Google Shape;204;p19"/>
              <p:cNvCxnSpPr/>
              <p:nvPr/>
            </p:nvCxnSpPr>
            <p:spPr>
              <a:xfrm>
                <a:off x="1174726" y="2297280"/>
                <a:ext cx="3096000" cy="0"/>
              </a:xfrm>
              <a:prstGeom prst="straightConnector1">
                <a:avLst/>
              </a:prstGeom>
              <a:noFill/>
              <a:ln w="9525" cap="flat" cmpd="sng">
                <a:solidFill>
                  <a:srgbClr val="1959E5"/>
                </a:solidFill>
                <a:prstDash val="solid"/>
                <a:round/>
                <a:headEnd type="none" w="sm" len="sm"/>
                <a:tailEnd type="none" w="sm" len="sm"/>
              </a:ln>
            </p:spPr>
          </p:cxnSp>
        </p:grpSp>
      </p:grpSp>
      <p:grpSp>
        <p:nvGrpSpPr>
          <p:cNvPr id="205" name="Google Shape;205;p19"/>
          <p:cNvGrpSpPr/>
          <p:nvPr/>
        </p:nvGrpSpPr>
        <p:grpSpPr>
          <a:xfrm>
            <a:off x="6157157" y="3579077"/>
            <a:ext cx="2736304" cy="2684675"/>
            <a:chOff x="6672064" y="1772816"/>
            <a:chExt cx="3816424" cy="3744416"/>
          </a:xfrm>
        </p:grpSpPr>
        <p:sp>
          <p:nvSpPr>
            <p:cNvPr id="206" name="Google Shape;206;p19"/>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07" name="Google Shape;207;p19"/>
            <p:cNvGrpSpPr/>
            <p:nvPr/>
          </p:nvGrpSpPr>
          <p:grpSpPr>
            <a:xfrm>
              <a:off x="6888087" y="1991362"/>
              <a:ext cx="3168009" cy="524439"/>
              <a:chOff x="1102717" y="1772841"/>
              <a:chExt cx="3168009" cy="524439"/>
            </a:xfrm>
          </p:grpSpPr>
          <p:sp>
            <p:nvSpPr>
              <p:cNvPr id="208" name="Google Shape;208;p19"/>
              <p:cNvSpPr txBox="1"/>
              <p:nvPr/>
            </p:nvSpPr>
            <p:spPr>
              <a:xfrm>
                <a:off x="1102717" y="1772841"/>
                <a:ext cx="2897374" cy="40188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a:solidFill>
                      <a:srgbClr val="1959E5"/>
                    </a:solidFill>
                    <a:latin typeface="Microsoft Yahei"/>
                    <a:ea typeface="Microsoft Yahei"/>
                    <a:cs typeface="Microsoft Yahei"/>
                    <a:sym typeface="Microsoft Yahei"/>
                  </a:rPr>
                  <a:t>pdays</a:t>
                </a:r>
                <a:endParaRPr sz="1400" b="1">
                  <a:solidFill>
                    <a:srgbClr val="1959E5"/>
                  </a:solidFill>
                  <a:latin typeface="Microsoft Yahei"/>
                  <a:ea typeface="Microsoft Yahei"/>
                  <a:cs typeface="Microsoft Yahei"/>
                  <a:sym typeface="Microsoft Yahei"/>
                </a:endParaRPr>
              </a:p>
            </p:txBody>
          </p:sp>
          <p:cxnSp>
            <p:nvCxnSpPr>
              <p:cNvPr id="209" name="Google Shape;209;p19"/>
              <p:cNvCxnSpPr/>
              <p:nvPr/>
            </p:nvCxnSpPr>
            <p:spPr>
              <a:xfrm>
                <a:off x="1174726" y="2297280"/>
                <a:ext cx="3096000" cy="0"/>
              </a:xfrm>
              <a:prstGeom prst="straightConnector1">
                <a:avLst/>
              </a:prstGeom>
              <a:noFill/>
              <a:ln w="9525" cap="flat" cmpd="sng">
                <a:solidFill>
                  <a:srgbClr val="1959E5"/>
                </a:solidFill>
                <a:prstDash val="solid"/>
                <a:round/>
                <a:headEnd type="none" w="sm" len="sm"/>
                <a:tailEnd type="none" w="sm" len="sm"/>
              </a:ln>
            </p:spPr>
          </p:cxnSp>
        </p:grpSp>
      </p:grpSp>
      <p:grpSp>
        <p:nvGrpSpPr>
          <p:cNvPr id="210" name="Google Shape;210;p19"/>
          <p:cNvGrpSpPr/>
          <p:nvPr/>
        </p:nvGrpSpPr>
        <p:grpSpPr>
          <a:xfrm>
            <a:off x="9048222" y="3574004"/>
            <a:ext cx="2736304" cy="2684675"/>
            <a:chOff x="6672064" y="1772816"/>
            <a:chExt cx="3816424" cy="3744416"/>
          </a:xfrm>
        </p:grpSpPr>
        <p:sp>
          <p:nvSpPr>
            <p:cNvPr id="211" name="Google Shape;211;p19"/>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12" name="Google Shape;212;p19"/>
            <p:cNvGrpSpPr/>
            <p:nvPr/>
          </p:nvGrpSpPr>
          <p:grpSpPr>
            <a:xfrm>
              <a:off x="6888087" y="1991362"/>
              <a:ext cx="3168009" cy="524439"/>
              <a:chOff x="1102717" y="1772841"/>
              <a:chExt cx="3168009" cy="524439"/>
            </a:xfrm>
          </p:grpSpPr>
          <p:sp>
            <p:nvSpPr>
              <p:cNvPr id="213" name="Google Shape;213;p19"/>
              <p:cNvSpPr txBox="1"/>
              <p:nvPr/>
            </p:nvSpPr>
            <p:spPr>
              <a:xfrm>
                <a:off x="1102717" y="1772841"/>
                <a:ext cx="2897374" cy="40188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a:solidFill>
                      <a:srgbClr val="1959E5"/>
                    </a:solidFill>
                    <a:latin typeface="Microsoft Yahei"/>
                    <a:ea typeface="Microsoft Yahei"/>
                    <a:cs typeface="Microsoft Yahei"/>
                    <a:sym typeface="Microsoft Yahei"/>
                  </a:rPr>
                  <a:t>Previous</a:t>
                </a:r>
                <a:endParaRPr lang="en-US" sz="1400" b="1">
                  <a:solidFill>
                    <a:srgbClr val="1959E5"/>
                  </a:solidFill>
                  <a:latin typeface="Microsoft Yahei"/>
                  <a:ea typeface="Microsoft Yahei"/>
                  <a:cs typeface="Microsoft Yahei"/>
                  <a:sym typeface="Microsoft Yahei"/>
                </a:endParaRPr>
              </a:p>
            </p:txBody>
          </p:sp>
          <p:cxnSp>
            <p:nvCxnSpPr>
              <p:cNvPr id="214" name="Google Shape;214;p19"/>
              <p:cNvCxnSpPr/>
              <p:nvPr/>
            </p:nvCxnSpPr>
            <p:spPr>
              <a:xfrm>
                <a:off x="1174726" y="2297280"/>
                <a:ext cx="3096000" cy="0"/>
              </a:xfrm>
              <a:prstGeom prst="straightConnector1">
                <a:avLst/>
              </a:prstGeom>
              <a:noFill/>
              <a:ln w="9525" cap="flat" cmpd="sng">
                <a:solidFill>
                  <a:srgbClr val="1959E5"/>
                </a:solidFill>
                <a:prstDash val="solid"/>
                <a:round/>
                <a:headEnd type="none" w="sm" len="sm"/>
                <a:tailEnd type="none" w="sm" len="sm"/>
              </a:ln>
            </p:spPr>
          </p:cxnSp>
        </p:grpSp>
      </p:grpSp>
      <p:grpSp>
        <p:nvGrpSpPr>
          <p:cNvPr id="215" name="Google Shape;215;p19"/>
          <p:cNvGrpSpPr/>
          <p:nvPr/>
        </p:nvGrpSpPr>
        <p:grpSpPr>
          <a:xfrm>
            <a:off x="335360" y="2204864"/>
            <a:ext cx="2736304" cy="2684675"/>
            <a:chOff x="6672064" y="1772816"/>
            <a:chExt cx="3816424" cy="3744416"/>
          </a:xfrm>
        </p:grpSpPr>
        <p:sp>
          <p:nvSpPr>
            <p:cNvPr id="216" name="Google Shape;216;p19"/>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17" name="Google Shape;217;p19"/>
            <p:cNvGrpSpPr/>
            <p:nvPr/>
          </p:nvGrpSpPr>
          <p:grpSpPr>
            <a:xfrm>
              <a:off x="6888087" y="1991362"/>
              <a:ext cx="3168009" cy="524439"/>
              <a:chOff x="1102717" y="1772841"/>
              <a:chExt cx="3168009" cy="524439"/>
            </a:xfrm>
          </p:grpSpPr>
          <p:sp>
            <p:nvSpPr>
              <p:cNvPr id="218" name="Google Shape;218;p19"/>
              <p:cNvSpPr txBox="1"/>
              <p:nvPr/>
            </p:nvSpPr>
            <p:spPr>
              <a:xfrm>
                <a:off x="1102717" y="1772841"/>
                <a:ext cx="2897374" cy="40188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a:solidFill>
                      <a:srgbClr val="1959E5"/>
                    </a:solidFill>
                    <a:latin typeface="Microsoft Yahei"/>
                    <a:ea typeface="Microsoft Yahei"/>
                    <a:cs typeface="Microsoft Yahei"/>
                    <a:sym typeface="Microsoft Yahei"/>
                  </a:rPr>
                  <a:t>Duration</a:t>
                </a:r>
                <a:endParaRPr lang="en-US" sz="1400" b="1">
                  <a:solidFill>
                    <a:srgbClr val="1959E5"/>
                  </a:solidFill>
                  <a:latin typeface="Microsoft Yahei"/>
                  <a:ea typeface="Microsoft Yahei"/>
                  <a:cs typeface="Microsoft Yahei"/>
                  <a:sym typeface="Microsoft Yahei"/>
                </a:endParaRPr>
              </a:p>
            </p:txBody>
          </p:sp>
          <p:cxnSp>
            <p:nvCxnSpPr>
              <p:cNvPr id="219" name="Google Shape;219;p19"/>
              <p:cNvCxnSpPr/>
              <p:nvPr/>
            </p:nvCxnSpPr>
            <p:spPr>
              <a:xfrm>
                <a:off x="1174726" y="2297280"/>
                <a:ext cx="3096000" cy="0"/>
              </a:xfrm>
              <a:prstGeom prst="straightConnector1">
                <a:avLst/>
              </a:prstGeom>
              <a:noFill/>
              <a:ln w="9525" cap="flat" cmpd="sng">
                <a:solidFill>
                  <a:srgbClr val="1959E5"/>
                </a:solidFill>
                <a:prstDash val="solid"/>
                <a:round/>
                <a:headEnd type="none" w="sm" len="sm"/>
                <a:tailEnd type="none" w="sm" len="sm"/>
              </a:ln>
            </p:spPr>
          </p:cxnSp>
        </p:grpSp>
      </p:grpSp>
      <p:pic>
        <p:nvPicPr>
          <p:cNvPr id="220" name="Google Shape;220;p19"/>
          <p:cNvPicPr preferRelativeResize="0"/>
          <p:nvPr/>
        </p:nvPicPr>
        <p:blipFill rotWithShape="1">
          <a:blip r:embed="rId1"/>
          <a:srcRect/>
          <a:stretch>
            <a:fillRect/>
          </a:stretch>
        </p:blipFill>
        <p:spPr>
          <a:xfrm>
            <a:off x="3286951" y="1553966"/>
            <a:ext cx="2542754" cy="1669582"/>
          </a:xfrm>
          <a:prstGeom prst="rect">
            <a:avLst/>
          </a:prstGeom>
          <a:noFill/>
          <a:ln>
            <a:noFill/>
          </a:ln>
        </p:spPr>
      </p:pic>
      <p:pic>
        <p:nvPicPr>
          <p:cNvPr id="221" name="Google Shape;221;p19"/>
          <p:cNvPicPr preferRelativeResize="0"/>
          <p:nvPr/>
        </p:nvPicPr>
        <p:blipFill rotWithShape="1">
          <a:blip r:embed="rId2"/>
          <a:srcRect/>
          <a:stretch>
            <a:fillRect/>
          </a:stretch>
        </p:blipFill>
        <p:spPr>
          <a:xfrm>
            <a:off x="6213580" y="1521254"/>
            <a:ext cx="2623457" cy="1694316"/>
          </a:xfrm>
          <a:prstGeom prst="rect">
            <a:avLst/>
          </a:prstGeom>
          <a:noFill/>
          <a:ln>
            <a:noFill/>
          </a:ln>
        </p:spPr>
      </p:pic>
      <p:pic>
        <p:nvPicPr>
          <p:cNvPr id="222" name="Google Shape;222;p19"/>
          <p:cNvPicPr preferRelativeResize="0"/>
          <p:nvPr/>
        </p:nvPicPr>
        <p:blipFill rotWithShape="1">
          <a:blip r:embed="rId3"/>
          <a:srcRect/>
          <a:stretch>
            <a:fillRect/>
          </a:stretch>
        </p:blipFill>
        <p:spPr>
          <a:xfrm>
            <a:off x="9066347" y="1519597"/>
            <a:ext cx="2675109" cy="1738320"/>
          </a:xfrm>
          <a:prstGeom prst="rect">
            <a:avLst/>
          </a:prstGeom>
          <a:noFill/>
          <a:ln>
            <a:noFill/>
          </a:ln>
        </p:spPr>
      </p:pic>
      <p:pic>
        <p:nvPicPr>
          <p:cNvPr id="223" name="Google Shape;223;p19"/>
          <p:cNvPicPr preferRelativeResize="0"/>
          <p:nvPr/>
        </p:nvPicPr>
        <p:blipFill rotWithShape="1">
          <a:blip r:embed="rId4"/>
          <a:srcRect/>
          <a:stretch>
            <a:fillRect/>
          </a:stretch>
        </p:blipFill>
        <p:spPr>
          <a:xfrm>
            <a:off x="394373" y="2994469"/>
            <a:ext cx="2608551" cy="1719160"/>
          </a:xfrm>
          <a:prstGeom prst="rect">
            <a:avLst/>
          </a:prstGeom>
          <a:noFill/>
          <a:ln>
            <a:noFill/>
          </a:ln>
        </p:spPr>
      </p:pic>
      <p:pic>
        <p:nvPicPr>
          <p:cNvPr id="224" name="Google Shape;224;p19"/>
          <p:cNvPicPr preferRelativeResize="0"/>
          <p:nvPr/>
        </p:nvPicPr>
        <p:blipFill rotWithShape="1">
          <a:blip r:embed="rId5"/>
          <a:srcRect/>
          <a:stretch>
            <a:fillRect/>
          </a:stretch>
        </p:blipFill>
        <p:spPr>
          <a:xfrm>
            <a:off x="3272369" y="4299343"/>
            <a:ext cx="2663206" cy="1734065"/>
          </a:xfrm>
          <a:prstGeom prst="rect">
            <a:avLst/>
          </a:prstGeom>
          <a:noFill/>
          <a:ln>
            <a:noFill/>
          </a:ln>
        </p:spPr>
      </p:pic>
      <p:pic>
        <p:nvPicPr>
          <p:cNvPr id="225" name="Google Shape;225;p19"/>
          <p:cNvPicPr preferRelativeResize="0"/>
          <p:nvPr/>
        </p:nvPicPr>
        <p:blipFill rotWithShape="1">
          <a:blip r:embed="rId6"/>
          <a:srcRect/>
          <a:stretch>
            <a:fillRect/>
          </a:stretch>
        </p:blipFill>
        <p:spPr>
          <a:xfrm>
            <a:off x="6208685" y="4379014"/>
            <a:ext cx="2608551" cy="1758909"/>
          </a:xfrm>
          <a:prstGeom prst="rect">
            <a:avLst/>
          </a:prstGeom>
          <a:noFill/>
          <a:ln>
            <a:noFill/>
          </a:ln>
        </p:spPr>
      </p:pic>
      <p:pic>
        <p:nvPicPr>
          <p:cNvPr id="226" name="Google Shape;226;p19"/>
          <p:cNvPicPr preferRelativeResize="0"/>
          <p:nvPr/>
        </p:nvPicPr>
        <p:blipFill rotWithShape="1">
          <a:blip r:embed="rId7"/>
          <a:srcRect/>
          <a:stretch>
            <a:fillRect/>
          </a:stretch>
        </p:blipFill>
        <p:spPr>
          <a:xfrm>
            <a:off x="9059780" y="4370630"/>
            <a:ext cx="2648301" cy="174400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pSp>
        <p:nvGrpSpPr>
          <p:cNvPr id="231" name="Google Shape;231;p20"/>
          <p:cNvGrpSpPr/>
          <p:nvPr/>
        </p:nvGrpSpPr>
        <p:grpSpPr>
          <a:xfrm>
            <a:off x="490244" y="375467"/>
            <a:ext cx="2980719" cy="1200600"/>
            <a:chOff x="623392" y="382814"/>
            <a:chExt cx="2980719" cy="1200600"/>
          </a:xfrm>
        </p:grpSpPr>
        <p:sp>
          <p:nvSpPr>
            <p:cNvPr id="232" name="Google Shape;232;p20"/>
            <p:cNvSpPr txBox="1"/>
            <p:nvPr/>
          </p:nvSpPr>
          <p:spPr>
            <a:xfrm>
              <a:off x="739111" y="382814"/>
              <a:ext cx="28650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3F3F3F"/>
                  </a:solidFill>
                  <a:latin typeface="Microsoft Yahei"/>
                  <a:ea typeface="Microsoft Yahei"/>
                  <a:cs typeface="Microsoft Yahei"/>
                  <a:sym typeface="Microsoft Yahei"/>
                </a:rPr>
                <a:t>Numeric</a:t>
              </a:r>
              <a:endParaRPr dirty="0"/>
            </a:p>
            <a:p>
              <a:pPr marL="0" marR="0" lvl="0" indent="0" algn="l" rtl="0">
                <a:spcBef>
                  <a:spcPts val="0"/>
                </a:spcBef>
                <a:spcAft>
                  <a:spcPts val="0"/>
                </a:spcAft>
                <a:buNone/>
              </a:pPr>
              <a:r>
                <a:rPr lang="en-US" sz="2400" b="1" dirty="0">
                  <a:solidFill>
                    <a:srgbClr val="3F3F3F"/>
                  </a:solidFill>
                  <a:latin typeface="Microsoft Yahei"/>
                  <a:ea typeface="Microsoft Yahei"/>
                  <a:cs typeface="Microsoft Yahei"/>
                  <a:sym typeface="Microsoft Yahei"/>
                </a:rPr>
                <a:t>Visualization</a:t>
              </a:r>
              <a:r>
                <a:rPr lang="en-US" dirty="0"/>
                <a:t> </a:t>
              </a:r>
              <a:r>
                <a:rPr lang="en-US" sz="2400" b="1" dirty="0">
                  <a:solidFill>
                    <a:srgbClr val="3F3F3F"/>
                  </a:solidFill>
                  <a:latin typeface="Microsoft Yahei"/>
                  <a:ea typeface="Microsoft Yahei"/>
                  <a:cs typeface="Microsoft Yahei"/>
                  <a:sym typeface="Microsoft Yahei"/>
                </a:rPr>
                <a:t>for </a:t>
              </a:r>
              <a:endParaRPr sz="2400" b="1" dirty="0">
                <a:solidFill>
                  <a:srgbClr val="3F3F3F"/>
                </a:solidFill>
                <a:latin typeface="Microsoft Yahei"/>
                <a:ea typeface="Microsoft Yahei"/>
                <a:cs typeface="Microsoft Yahei"/>
                <a:sym typeface="Microsoft Yahei"/>
              </a:endParaRPr>
            </a:p>
            <a:p>
              <a:pPr marL="0" marR="0" lvl="0" indent="0" algn="l" rtl="0">
                <a:spcBef>
                  <a:spcPts val="0"/>
                </a:spcBef>
                <a:spcAft>
                  <a:spcPts val="0"/>
                </a:spcAft>
                <a:buNone/>
              </a:pPr>
              <a:r>
                <a:rPr lang="en-US" sz="2400" b="1" dirty="0">
                  <a:solidFill>
                    <a:srgbClr val="3F3F3F"/>
                  </a:solidFill>
                  <a:latin typeface="Microsoft Yahei"/>
                  <a:ea typeface="Microsoft Yahei"/>
                  <a:cs typeface="Microsoft Yahei"/>
                  <a:sym typeface="Microsoft Yahei"/>
                </a:rPr>
                <a:t>old customers</a:t>
              </a:r>
              <a:endParaRPr sz="2400" b="1" dirty="0">
                <a:solidFill>
                  <a:srgbClr val="3F3F3F"/>
                </a:solidFill>
                <a:latin typeface="Microsoft Yahei"/>
                <a:ea typeface="Microsoft Yahei"/>
                <a:cs typeface="Microsoft Yahei"/>
                <a:sym typeface="Microsoft Yahei"/>
              </a:endParaRPr>
            </a:p>
          </p:txBody>
        </p:sp>
        <p:sp>
          <p:nvSpPr>
            <p:cNvPr id="233" name="Google Shape;233;p20"/>
            <p:cNvSpPr/>
            <p:nvPr/>
          </p:nvSpPr>
          <p:spPr>
            <a:xfrm>
              <a:off x="623392" y="476671"/>
              <a:ext cx="45719" cy="576000"/>
            </a:xfrm>
            <a:prstGeom prst="rect">
              <a:avLst/>
            </a:prstGeom>
            <a:solidFill>
              <a:srgbClr val="558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34" name="Google Shape;234;p20"/>
          <p:cNvGrpSpPr/>
          <p:nvPr/>
        </p:nvGrpSpPr>
        <p:grpSpPr>
          <a:xfrm>
            <a:off x="3244550" y="707100"/>
            <a:ext cx="2736304" cy="2684675"/>
            <a:chOff x="6672064" y="1772816"/>
            <a:chExt cx="3816424" cy="3744416"/>
          </a:xfrm>
        </p:grpSpPr>
        <p:sp>
          <p:nvSpPr>
            <p:cNvPr id="235" name="Google Shape;235;p20"/>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36" name="Google Shape;236;p20"/>
            <p:cNvGrpSpPr/>
            <p:nvPr/>
          </p:nvGrpSpPr>
          <p:grpSpPr>
            <a:xfrm>
              <a:off x="6888087" y="1991362"/>
              <a:ext cx="3168009" cy="524439"/>
              <a:chOff x="1102717" y="1772841"/>
              <a:chExt cx="3168009" cy="524439"/>
            </a:xfrm>
          </p:grpSpPr>
          <p:sp>
            <p:nvSpPr>
              <p:cNvPr id="237" name="Google Shape;237;p20"/>
              <p:cNvSpPr txBox="1"/>
              <p:nvPr/>
            </p:nvSpPr>
            <p:spPr>
              <a:xfrm>
                <a:off x="1102717" y="1772841"/>
                <a:ext cx="2897374" cy="40188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a:solidFill>
                      <a:srgbClr val="1959E5"/>
                    </a:solidFill>
                    <a:latin typeface="Microsoft Yahei"/>
                    <a:ea typeface="Microsoft Yahei"/>
                    <a:cs typeface="Microsoft Yahei"/>
                    <a:sym typeface="Microsoft Yahei"/>
                  </a:rPr>
                  <a:t>Age</a:t>
                </a:r>
                <a:endParaRPr lang="en-US" sz="1400" b="1">
                  <a:solidFill>
                    <a:srgbClr val="1959E5"/>
                  </a:solidFill>
                  <a:latin typeface="Microsoft Yahei"/>
                  <a:ea typeface="Microsoft Yahei"/>
                  <a:cs typeface="Microsoft Yahei"/>
                  <a:sym typeface="Microsoft Yahei"/>
                </a:endParaRPr>
              </a:p>
            </p:txBody>
          </p:sp>
          <p:cxnSp>
            <p:nvCxnSpPr>
              <p:cNvPr id="238" name="Google Shape;238;p20"/>
              <p:cNvCxnSpPr/>
              <p:nvPr/>
            </p:nvCxnSpPr>
            <p:spPr>
              <a:xfrm>
                <a:off x="1174726" y="2297280"/>
                <a:ext cx="3096000" cy="0"/>
              </a:xfrm>
              <a:prstGeom prst="straightConnector1">
                <a:avLst/>
              </a:prstGeom>
              <a:noFill/>
              <a:ln w="9525" cap="flat" cmpd="sng">
                <a:solidFill>
                  <a:srgbClr val="1959E5"/>
                </a:solidFill>
                <a:prstDash val="solid"/>
                <a:round/>
                <a:headEnd type="none" w="sm" len="sm"/>
                <a:tailEnd type="none" w="sm" len="sm"/>
              </a:ln>
            </p:spPr>
          </p:cxnSp>
        </p:grpSp>
      </p:grpSp>
      <p:grpSp>
        <p:nvGrpSpPr>
          <p:cNvPr id="239" name="Google Shape;239;p20"/>
          <p:cNvGrpSpPr/>
          <p:nvPr/>
        </p:nvGrpSpPr>
        <p:grpSpPr>
          <a:xfrm>
            <a:off x="6157157" y="707101"/>
            <a:ext cx="2736304" cy="2684675"/>
            <a:chOff x="6672064" y="1772816"/>
            <a:chExt cx="3816424" cy="3744416"/>
          </a:xfrm>
        </p:grpSpPr>
        <p:sp>
          <p:nvSpPr>
            <p:cNvPr id="240" name="Google Shape;240;p20"/>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41" name="Google Shape;241;p20"/>
            <p:cNvGrpSpPr/>
            <p:nvPr/>
          </p:nvGrpSpPr>
          <p:grpSpPr>
            <a:xfrm>
              <a:off x="6888087" y="1991362"/>
              <a:ext cx="3168009" cy="524439"/>
              <a:chOff x="1102717" y="1772841"/>
              <a:chExt cx="3168009" cy="524439"/>
            </a:xfrm>
          </p:grpSpPr>
          <p:sp>
            <p:nvSpPr>
              <p:cNvPr id="242" name="Google Shape;242;p20"/>
              <p:cNvSpPr txBox="1"/>
              <p:nvPr/>
            </p:nvSpPr>
            <p:spPr>
              <a:xfrm>
                <a:off x="1102717" y="1772841"/>
                <a:ext cx="2897374" cy="40188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a:solidFill>
                      <a:srgbClr val="1959E5"/>
                    </a:solidFill>
                    <a:latin typeface="Microsoft Yahei"/>
                    <a:ea typeface="Microsoft Yahei"/>
                    <a:cs typeface="Microsoft Yahei"/>
                    <a:sym typeface="Microsoft Yahei"/>
                  </a:rPr>
                  <a:t>Balance</a:t>
                </a:r>
                <a:endParaRPr lang="en-US" sz="1400" b="1">
                  <a:solidFill>
                    <a:srgbClr val="1959E5"/>
                  </a:solidFill>
                  <a:latin typeface="Microsoft Yahei"/>
                  <a:ea typeface="Microsoft Yahei"/>
                  <a:cs typeface="Microsoft Yahei"/>
                  <a:sym typeface="Microsoft Yahei"/>
                </a:endParaRPr>
              </a:p>
            </p:txBody>
          </p:sp>
          <p:cxnSp>
            <p:nvCxnSpPr>
              <p:cNvPr id="243" name="Google Shape;243;p20"/>
              <p:cNvCxnSpPr/>
              <p:nvPr/>
            </p:nvCxnSpPr>
            <p:spPr>
              <a:xfrm>
                <a:off x="1174726" y="2297280"/>
                <a:ext cx="3096000" cy="0"/>
              </a:xfrm>
              <a:prstGeom prst="straightConnector1">
                <a:avLst/>
              </a:prstGeom>
              <a:noFill/>
              <a:ln w="9525" cap="flat" cmpd="sng">
                <a:solidFill>
                  <a:srgbClr val="1959E5"/>
                </a:solidFill>
                <a:prstDash val="solid"/>
                <a:round/>
                <a:headEnd type="none" w="sm" len="sm"/>
                <a:tailEnd type="none" w="sm" len="sm"/>
              </a:ln>
            </p:spPr>
          </p:cxnSp>
        </p:grpSp>
      </p:grpSp>
      <p:grpSp>
        <p:nvGrpSpPr>
          <p:cNvPr id="244" name="Google Shape;244;p20"/>
          <p:cNvGrpSpPr/>
          <p:nvPr/>
        </p:nvGrpSpPr>
        <p:grpSpPr>
          <a:xfrm>
            <a:off x="9048222" y="707100"/>
            <a:ext cx="2736304" cy="2684675"/>
            <a:chOff x="6672064" y="1772816"/>
            <a:chExt cx="3816424" cy="3744416"/>
          </a:xfrm>
        </p:grpSpPr>
        <p:sp>
          <p:nvSpPr>
            <p:cNvPr id="245" name="Google Shape;245;p20"/>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46" name="Google Shape;246;p20"/>
            <p:cNvGrpSpPr/>
            <p:nvPr/>
          </p:nvGrpSpPr>
          <p:grpSpPr>
            <a:xfrm>
              <a:off x="6888087" y="1991362"/>
              <a:ext cx="3168009" cy="524439"/>
              <a:chOff x="1102717" y="1772841"/>
              <a:chExt cx="3168009" cy="524439"/>
            </a:xfrm>
          </p:grpSpPr>
          <p:sp>
            <p:nvSpPr>
              <p:cNvPr id="247" name="Google Shape;247;p20"/>
              <p:cNvSpPr txBox="1"/>
              <p:nvPr/>
            </p:nvSpPr>
            <p:spPr>
              <a:xfrm>
                <a:off x="1102717" y="1772841"/>
                <a:ext cx="2897374" cy="40188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a:solidFill>
                      <a:srgbClr val="1959E5"/>
                    </a:solidFill>
                    <a:latin typeface="Microsoft Yahei"/>
                    <a:ea typeface="Microsoft Yahei"/>
                    <a:cs typeface="Microsoft Yahei"/>
                    <a:sym typeface="Microsoft Yahei"/>
                  </a:rPr>
                  <a:t>Day</a:t>
                </a:r>
                <a:endParaRPr lang="en-US" sz="1400" b="1">
                  <a:solidFill>
                    <a:srgbClr val="1959E5"/>
                  </a:solidFill>
                  <a:latin typeface="Microsoft Yahei"/>
                  <a:ea typeface="Microsoft Yahei"/>
                  <a:cs typeface="Microsoft Yahei"/>
                  <a:sym typeface="Microsoft Yahei"/>
                </a:endParaRPr>
              </a:p>
            </p:txBody>
          </p:sp>
          <p:cxnSp>
            <p:nvCxnSpPr>
              <p:cNvPr id="248" name="Google Shape;248;p20"/>
              <p:cNvCxnSpPr/>
              <p:nvPr/>
            </p:nvCxnSpPr>
            <p:spPr>
              <a:xfrm>
                <a:off x="1174726" y="2297280"/>
                <a:ext cx="3096000" cy="0"/>
              </a:xfrm>
              <a:prstGeom prst="straightConnector1">
                <a:avLst/>
              </a:prstGeom>
              <a:noFill/>
              <a:ln w="9525" cap="flat" cmpd="sng">
                <a:solidFill>
                  <a:srgbClr val="1959E5"/>
                </a:solidFill>
                <a:prstDash val="solid"/>
                <a:round/>
                <a:headEnd type="none" w="sm" len="sm"/>
                <a:tailEnd type="none" w="sm" len="sm"/>
              </a:ln>
            </p:spPr>
          </p:cxnSp>
        </p:grpSp>
      </p:grpSp>
      <p:grpSp>
        <p:nvGrpSpPr>
          <p:cNvPr id="249" name="Google Shape;249;p20"/>
          <p:cNvGrpSpPr/>
          <p:nvPr/>
        </p:nvGrpSpPr>
        <p:grpSpPr>
          <a:xfrm>
            <a:off x="3241395" y="3574005"/>
            <a:ext cx="2736304" cy="2684675"/>
            <a:chOff x="6672064" y="1772816"/>
            <a:chExt cx="3816424" cy="3744416"/>
          </a:xfrm>
        </p:grpSpPr>
        <p:sp>
          <p:nvSpPr>
            <p:cNvPr id="250" name="Google Shape;250;p20"/>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51" name="Google Shape;251;p20"/>
            <p:cNvGrpSpPr/>
            <p:nvPr/>
          </p:nvGrpSpPr>
          <p:grpSpPr>
            <a:xfrm>
              <a:off x="6888087" y="1991362"/>
              <a:ext cx="3168009" cy="524439"/>
              <a:chOff x="1102717" y="1772841"/>
              <a:chExt cx="3168009" cy="524439"/>
            </a:xfrm>
          </p:grpSpPr>
          <p:sp>
            <p:nvSpPr>
              <p:cNvPr id="252" name="Google Shape;252;p20"/>
              <p:cNvSpPr txBox="1"/>
              <p:nvPr/>
            </p:nvSpPr>
            <p:spPr>
              <a:xfrm>
                <a:off x="1102717" y="1772841"/>
                <a:ext cx="2897374" cy="40188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a:solidFill>
                      <a:srgbClr val="1959E5"/>
                    </a:solidFill>
                    <a:latin typeface="Microsoft Yahei"/>
                    <a:ea typeface="Microsoft Yahei"/>
                    <a:cs typeface="Microsoft Yahei"/>
                    <a:sym typeface="Microsoft Yahei"/>
                  </a:rPr>
                  <a:t>Campaign</a:t>
                </a:r>
                <a:endParaRPr lang="en-US" sz="1400" b="1">
                  <a:solidFill>
                    <a:srgbClr val="1959E5"/>
                  </a:solidFill>
                  <a:latin typeface="Microsoft Yahei"/>
                  <a:ea typeface="Microsoft Yahei"/>
                  <a:cs typeface="Microsoft Yahei"/>
                  <a:sym typeface="Microsoft Yahei"/>
                </a:endParaRPr>
              </a:p>
            </p:txBody>
          </p:sp>
          <p:cxnSp>
            <p:nvCxnSpPr>
              <p:cNvPr id="253" name="Google Shape;253;p20"/>
              <p:cNvCxnSpPr/>
              <p:nvPr/>
            </p:nvCxnSpPr>
            <p:spPr>
              <a:xfrm>
                <a:off x="1174726" y="2297280"/>
                <a:ext cx="3096000" cy="0"/>
              </a:xfrm>
              <a:prstGeom prst="straightConnector1">
                <a:avLst/>
              </a:prstGeom>
              <a:noFill/>
              <a:ln w="9525" cap="flat" cmpd="sng">
                <a:solidFill>
                  <a:srgbClr val="1959E5"/>
                </a:solidFill>
                <a:prstDash val="solid"/>
                <a:round/>
                <a:headEnd type="none" w="sm" len="sm"/>
                <a:tailEnd type="none" w="sm" len="sm"/>
              </a:ln>
            </p:spPr>
          </p:cxnSp>
        </p:grpSp>
      </p:grpSp>
      <p:grpSp>
        <p:nvGrpSpPr>
          <p:cNvPr id="254" name="Google Shape;254;p20"/>
          <p:cNvGrpSpPr/>
          <p:nvPr/>
        </p:nvGrpSpPr>
        <p:grpSpPr>
          <a:xfrm>
            <a:off x="6157157" y="3579077"/>
            <a:ext cx="2736304" cy="2684675"/>
            <a:chOff x="6672064" y="1772816"/>
            <a:chExt cx="3816424" cy="3744416"/>
          </a:xfrm>
        </p:grpSpPr>
        <p:sp>
          <p:nvSpPr>
            <p:cNvPr id="255" name="Google Shape;255;p20"/>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56" name="Google Shape;256;p20"/>
            <p:cNvGrpSpPr/>
            <p:nvPr/>
          </p:nvGrpSpPr>
          <p:grpSpPr>
            <a:xfrm>
              <a:off x="6888087" y="1991362"/>
              <a:ext cx="3168009" cy="524439"/>
              <a:chOff x="1102717" y="1772841"/>
              <a:chExt cx="3168009" cy="524439"/>
            </a:xfrm>
          </p:grpSpPr>
          <p:sp>
            <p:nvSpPr>
              <p:cNvPr id="257" name="Google Shape;257;p20"/>
              <p:cNvSpPr txBox="1"/>
              <p:nvPr/>
            </p:nvSpPr>
            <p:spPr>
              <a:xfrm>
                <a:off x="1102717" y="1772841"/>
                <a:ext cx="2897374" cy="40188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a:solidFill>
                      <a:srgbClr val="1959E5"/>
                    </a:solidFill>
                    <a:latin typeface="Microsoft Yahei"/>
                    <a:ea typeface="Microsoft Yahei"/>
                    <a:cs typeface="Microsoft Yahei"/>
                    <a:sym typeface="Microsoft Yahei"/>
                  </a:rPr>
                  <a:t>pdays</a:t>
                </a:r>
                <a:endParaRPr sz="1400" b="1">
                  <a:solidFill>
                    <a:srgbClr val="1959E5"/>
                  </a:solidFill>
                  <a:latin typeface="Microsoft Yahei"/>
                  <a:ea typeface="Microsoft Yahei"/>
                  <a:cs typeface="Microsoft Yahei"/>
                  <a:sym typeface="Microsoft Yahei"/>
                </a:endParaRPr>
              </a:p>
            </p:txBody>
          </p:sp>
          <p:cxnSp>
            <p:nvCxnSpPr>
              <p:cNvPr id="258" name="Google Shape;258;p20"/>
              <p:cNvCxnSpPr/>
              <p:nvPr/>
            </p:nvCxnSpPr>
            <p:spPr>
              <a:xfrm>
                <a:off x="1174726" y="2297280"/>
                <a:ext cx="3096000" cy="0"/>
              </a:xfrm>
              <a:prstGeom prst="straightConnector1">
                <a:avLst/>
              </a:prstGeom>
              <a:noFill/>
              <a:ln w="9525" cap="flat" cmpd="sng">
                <a:solidFill>
                  <a:srgbClr val="1959E5"/>
                </a:solidFill>
                <a:prstDash val="solid"/>
                <a:round/>
                <a:headEnd type="none" w="sm" len="sm"/>
                <a:tailEnd type="none" w="sm" len="sm"/>
              </a:ln>
            </p:spPr>
          </p:cxnSp>
        </p:grpSp>
      </p:grpSp>
      <p:grpSp>
        <p:nvGrpSpPr>
          <p:cNvPr id="259" name="Google Shape;259;p20"/>
          <p:cNvGrpSpPr/>
          <p:nvPr/>
        </p:nvGrpSpPr>
        <p:grpSpPr>
          <a:xfrm>
            <a:off x="9048222" y="3574004"/>
            <a:ext cx="2736304" cy="2684675"/>
            <a:chOff x="6672064" y="1772816"/>
            <a:chExt cx="3816424" cy="3744416"/>
          </a:xfrm>
        </p:grpSpPr>
        <p:sp>
          <p:nvSpPr>
            <p:cNvPr id="260" name="Google Shape;260;p20"/>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61" name="Google Shape;261;p20"/>
            <p:cNvGrpSpPr/>
            <p:nvPr/>
          </p:nvGrpSpPr>
          <p:grpSpPr>
            <a:xfrm>
              <a:off x="6888087" y="1991362"/>
              <a:ext cx="3168009" cy="524439"/>
              <a:chOff x="1102717" y="1772841"/>
              <a:chExt cx="3168009" cy="524439"/>
            </a:xfrm>
          </p:grpSpPr>
          <p:sp>
            <p:nvSpPr>
              <p:cNvPr id="262" name="Google Shape;262;p20"/>
              <p:cNvSpPr txBox="1"/>
              <p:nvPr/>
            </p:nvSpPr>
            <p:spPr>
              <a:xfrm>
                <a:off x="1102717" y="1772841"/>
                <a:ext cx="2897374" cy="40188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a:solidFill>
                      <a:srgbClr val="1959E5"/>
                    </a:solidFill>
                    <a:latin typeface="Microsoft Yahei"/>
                    <a:ea typeface="Microsoft Yahei"/>
                    <a:cs typeface="Microsoft Yahei"/>
                    <a:sym typeface="Microsoft Yahei"/>
                  </a:rPr>
                  <a:t>Previous</a:t>
                </a:r>
                <a:endParaRPr lang="en-US" sz="1400" b="1">
                  <a:solidFill>
                    <a:srgbClr val="1959E5"/>
                  </a:solidFill>
                  <a:latin typeface="Microsoft Yahei"/>
                  <a:ea typeface="Microsoft Yahei"/>
                  <a:cs typeface="Microsoft Yahei"/>
                  <a:sym typeface="Microsoft Yahei"/>
                </a:endParaRPr>
              </a:p>
            </p:txBody>
          </p:sp>
          <p:cxnSp>
            <p:nvCxnSpPr>
              <p:cNvPr id="263" name="Google Shape;263;p20"/>
              <p:cNvCxnSpPr/>
              <p:nvPr/>
            </p:nvCxnSpPr>
            <p:spPr>
              <a:xfrm>
                <a:off x="1174726" y="2297280"/>
                <a:ext cx="3096000" cy="0"/>
              </a:xfrm>
              <a:prstGeom prst="straightConnector1">
                <a:avLst/>
              </a:prstGeom>
              <a:noFill/>
              <a:ln w="9525" cap="flat" cmpd="sng">
                <a:solidFill>
                  <a:srgbClr val="1959E5"/>
                </a:solidFill>
                <a:prstDash val="solid"/>
                <a:round/>
                <a:headEnd type="none" w="sm" len="sm"/>
                <a:tailEnd type="none" w="sm" len="sm"/>
              </a:ln>
            </p:spPr>
          </p:cxnSp>
        </p:grpSp>
      </p:grpSp>
      <p:grpSp>
        <p:nvGrpSpPr>
          <p:cNvPr id="264" name="Google Shape;264;p20"/>
          <p:cNvGrpSpPr/>
          <p:nvPr/>
        </p:nvGrpSpPr>
        <p:grpSpPr>
          <a:xfrm>
            <a:off x="335360" y="2204864"/>
            <a:ext cx="2736304" cy="2684675"/>
            <a:chOff x="6672064" y="1772816"/>
            <a:chExt cx="3816424" cy="3744416"/>
          </a:xfrm>
        </p:grpSpPr>
        <p:sp>
          <p:nvSpPr>
            <p:cNvPr id="265" name="Google Shape;265;p20"/>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66" name="Google Shape;266;p20"/>
            <p:cNvGrpSpPr/>
            <p:nvPr/>
          </p:nvGrpSpPr>
          <p:grpSpPr>
            <a:xfrm>
              <a:off x="6888087" y="1991362"/>
              <a:ext cx="3168009" cy="524439"/>
              <a:chOff x="1102717" y="1772841"/>
              <a:chExt cx="3168009" cy="524439"/>
            </a:xfrm>
          </p:grpSpPr>
          <p:sp>
            <p:nvSpPr>
              <p:cNvPr id="267" name="Google Shape;267;p20"/>
              <p:cNvSpPr txBox="1"/>
              <p:nvPr/>
            </p:nvSpPr>
            <p:spPr>
              <a:xfrm>
                <a:off x="1102717" y="1772841"/>
                <a:ext cx="2897374" cy="40188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a:solidFill>
                      <a:srgbClr val="1959E5"/>
                    </a:solidFill>
                    <a:latin typeface="Microsoft Yahei"/>
                    <a:ea typeface="Microsoft Yahei"/>
                    <a:cs typeface="Microsoft Yahei"/>
                    <a:sym typeface="Microsoft Yahei"/>
                  </a:rPr>
                  <a:t>Duration</a:t>
                </a:r>
                <a:endParaRPr lang="en-US" sz="1400" b="1">
                  <a:solidFill>
                    <a:srgbClr val="1959E5"/>
                  </a:solidFill>
                  <a:latin typeface="Microsoft Yahei"/>
                  <a:ea typeface="Microsoft Yahei"/>
                  <a:cs typeface="Microsoft Yahei"/>
                  <a:sym typeface="Microsoft Yahei"/>
                </a:endParaRPr>
              </a:p>
            </p:txBody>
          </p:sp>
          <p:cxnSp>
            <p:nvCxnSpPr>
              <p:cNvPr id="268" name="Google Shape;268;p20"/>
              <p:cNvCxnSpPr/>
              <p:nvPr/>
            </p:nvCxnSpPr>
            <p:spPr>
              <a:xfrm>
                <a:off x="1174726" y="2297280"/>
                <a:ext cx="3096000" cy="0"/>
              </a:xfrm>
              <a:prstGeom prst="straightConnector1">
                <a:avLst/>
              </a:prstGeom>
              <a:noFill/>
              <a:ln w="9525" cap="flat" cmpd="sng">
                <a:solidFill>
                  <a:srgbClr val="1959E5"/>
                </a:solidFill>
                <a:prstDash val="solid"/>
                <a:round/>
                <a:headEnd type="none" w="sm" len="sm"/>
                <a:tailEnd type="none" w="sm" len="sm"/>
              </a:ln>
            </p:spPr>
          </p:cxnSp>
        </p:grpSp>
      </p:grpSp>
      <p:pic>
        <p:nvPicPr>
          <p:cNvPr id="269" name="Google Shape;269;p20"/>
          <p:cNvPicPr preferRelativeResize="0"/>
          <p:nvPr/>
        </p:nvPicPr>
        <p:blipFill rotWithShape="1">
          <a:blip r:embed="rId1"/>
          <a:srcRect/>
          <a:stretch>
            <a:fillRect/>
          </a:stretch>
        </p:blipFill>
        <p:spPr>
          <a:xfrm>
            <a:off x="3271916" y="1522317"/>
            <a:ext cx="2657957" cy="1730648"/>
          </a:xfrm>
          <a:prstGeom prst="rect">
            <a:avLst/>
          </a:prstGeom>
          <a:noFill/>
          <a:ln>
            <a:noFill/>
          </a:ln>
        </p:spPr>
      </p:pic>
      <p:pic>
        <p:nvPicPr>
          <p:cNvPr id="270" name="Google Shape;270;p20"/>
          <p:cNvPicPr preferRelativeResize="0"/>
          <p:nvPr/>
        </p:nvPicPr>
        <p:blipFill rotWithShape="1">
          <a:blip r:embed="rId2"/>
          <a:srcRect/>
          <a:stretch>
            <a:fillRect/>
          </a:stretch>
        </p:blipFill>
        <p:spPr>
          <a:xfrm>
            <a:off x="6207845" y="1545817"/>
            <a:ext cx="2516190" cy="1631480"/>
          </a:xfrm>
          <a:prstGeom prst="rect">
            <a:avLst/>
          </a:prstGeom>
          <a:noFill/>
          <a:ln>
            <a:noFill/>
          </a:ln>
        </p:spPr>
      </p:pic>
      <p:pic>
        <p:nvPicPr>
          <p:cNvPr id="271" name="Google Shape;271;p20"/>
          <p:cNvPicPr preferRelativeResize="0"/>
          <p:nvPr/>
        </p:nvPicPr>
        <p:blipFill rotWithShape="1">
          <a:blip r:embed="rId3"/>
          <a:srcRect/>
          <a:stretch>
            <a:fillRect/>
          </a:stretch>
        </p:blipFill>
        <p:spPr>
          <a:xfrm>
            <a:off x="9152053" y="1560125"/>
            <a:ext cx="2457544" cy="1605965"/>
          </a:xfrm>
          <a:prstGeom prst="rect">
            <a:avLst/>
          </a:prstGeom>
          <a:noFill/>
          <a:ln>
            <a:noFill/>
          </a:ln>
        </p:spPr>
      </p:pic>
      <p:pic>
        <p:nvPicPr>
          <p:cNvPr id="272" name="Google Shape;272;p20"/>
          <p:cNvPicPr preferRelativeResize="0"/>
          <p:nvPr/>
        </p:nvPicPr>
        <p:blipFill rotWithShape="1">
          <a:blip r:embed="rId4"/>
          <a:srcRect/>
          <a:stretch>
            <a:fillRect/>
          </a:stretch>
        </p:blipFill>
        <p:spPr>
          <a:xfrm>
            <a:off x="378720" y="3016600"/>
            <a:ext cx="2594824" cy="1715139"/>
          </a:xfrm>
          <a:prstGeom prst="rect">
            <a:avLst/>
          </a:prstGeom>
          <a:noFill/>
          <a:ln>
            <a:noFill/>
          </a:ln>
        </p:spPr>
      </p:pic>
      <p:pic>
        <p:nvPicPr>
          <p:cNvPr id="273" name="Google Shape;273;p20"/>
          <p:cNvPicPr preferRelativeResize="0"/>
          <p:nvPr/>
        </p:nvPicPr>
        <p:blipFill rotWithShape="1">
          <a:blip r:embed="rId5"/>
          <a:srcRect/>
          <a:stretch>
            <a:fillRect/>
          </a:stretch>
        </p:blipFill>
        <p:spPr>
          <a:xfrm>
            <a:off x="3298009" y="4305608"/>
            <a:ext cx="2617833" cy="1703051"/>
          </a:xfrm>
          <a:prstGeom prst="rect">
            <a:avLst/>
          </a:prstGeom>
          <a:noFill/>
          <a:ln>
            <a:noFill/>
          </a:ln>
        </p:spPr>
      </p:pic>
      <p:pic>
        <p:nvPicPr>
          <p:cNvPr id="274" name="Google Shape;274;p20"/>
          <p:cNvPicPr preferRelativeResize="0"/>
          <p:nvPr/>
        </p:nvPicPr>
        <p:blipFill rotWithShape="1">
          <a:blip r:embed="rId6"/>
          <a:srcRect/>
          <a:stretch>
            <a:fillRect/>
          </a:stretch>
        </p:blipFill>
        <p:spPr>
          <a:xfrm>
            <a:off x="6224880" y="4319322"/>
            <a:ext cx="2600829" cy="1710811"/>
          </a:xfrm>
          <a:prstGeom prst="rect">
            <a:avLst/>
          </a:prstGeom>
          <a:noFill/>
          <a:ln>
            <a:noFill/>
          </a:ln>
        </p:spPr>
      </p:pic>
      <p:pic>
        <p:nvPicPr>
          <p:cNvPr id="275" name="Google Shape;275;p20"/>
          <p:cNvPicPr preferRelativeResize="0"/>
          <p:nvPr/>
        </p:nvPicPr>
        <p:blipFill rotWithShape="1">
          <a:blip r:embed="rId7"/>
          <a:srcRect/>
          <a:stretch>
            <a:fillRect/>
          </a:stretch>
        </p:blipFill>
        <p:spPr>
          <a:xfrm>
            <a:off x="9069203" y="4327289"/>
            <a:ext cx="2623244" cy="171081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pSp>
        <p:nvGrpSpPr>
          <p:cNvPr id="281" name="Google Shape;281;p21"/>
          <p:cNvGrpSpPr/>
          <p:nvPr/>
        </p:nvGrpSpPr>
        <p:grpSpPr>
          <a:xfrm>
            <a:off x="623392" y="476671"/>
            <a:ext cx="3027153" cy="888164"/>
            <a:chOff x="623392" y="476671"/>
            <a:chExt cx="3027153" cy="888164"/>
          </a:xfrm>
        </p:grpSpPr>
        <p:sp>
          <p:nvSpPr>
            <p:cNvPr id="282" name="Google Shape;282;p21"/>
            <p:cNvSpPr txBox="1"/>
            <p:nvPr/>
          </p:nvSpPr>
          <p:spPr>
            <a:xfrm>
              <a:off x="785663" y="533838"/>
              <a:ext cx="286488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Microsoft Yahei"/>
                  <a:ea typeface="Microsoft Yahei"/>
                  <a:cs typeface="Microsoft Yahei"/>
                  <a:sym typeface="Microsoft Yahei"/>
                </a:rPr>
                <a:t>Categorical</a:t>
              </a:r>
              <a:endParaRPr lang="en-US" sz="2400" b="1">
                <a:solidFill>
                  <a:srgbClr val="3F3F3F"/>
                </a:solidFill>
                <a:latin typeface="Microsoft Yahei"/>
                <a:ea typeface="Microsoft Yahei"/>
                <a:cs typeface="Microsoft Yahei"/>
                <a:sym typeface="Microsoft Yahei"/>
              </a:endParaRPr>
            </a:p>
            <a:p>
              <a:pPr marL="0" marR="0" lvl="0" indent="0" algn="l" rtl="0">
                <a:spcBef>
                  <a:spcPts val="0"/>
                </a:spcBef>
                <a:spcAft>
                  <a:spcPts val="0"/>
                </a:spcAft>
                <a:buNone/>
              </a:pPr>
              <a:r>
                <a:rPr lang="en-US" sz="2400" b="1">
                  <a:solidFill>
                    <a:srgbClr val="3F3F3F"/>
                  </a:solidFill>
                  <a:latin typeface="Microsoft Yahei"/>
                  <a:ea typeface="Microsoft Yahei"/>
                  <a:cs typeface="Microsoft Yahei"/>
                  <a:sym typeface="Microsoft Yahei"/>
                </a:rPr>
                <a:t>Visualization</a:t>
              </a:r>
              <a:endParaRPr lang="en-US" sz="2400" b="1">
                <a:solidFill>
                  <a:srgbClr val="3F3F3F"/>
                </a:solidFill>
                <a:latin typeface="Microsoft Yahei"/>
                <a:ea typeface="Microsoft Yahei"/>
                <a:cs typeface="Microsoft Yahei"/>
                <a:sym typeface="Microsoft Yahei"/>
              </a:endParaRPr>
            </a:p>
          </p:txBody>
        </p:sp>
        <p:sp>
          <p:nvSpPr>
            <p:cNvPr id="283" name="Google Shape;283;p21"/>
            <p:cNvSpPr/>
            <p:nvPr/>
          </p:nvSpPr>
          <p:spPr>
            <a:xfrm>
              <a:off x="623392" y="476671"/>
              <a:ext cx="45719" cy="576000"/>
            </a:xfrm>
            <a:prstGeom prst="rect">
              <a:avLst/>
            </a:prstGeom>
            <a:solidFill>
              <a:srgbClr val="558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84" name="Google Shape;284;p21"/>
          <p:cNvGrpSpPr/>
          <p:nvPr/>
        </p:nvGrpSpPr>
        <p:grpSpPr>
          <a:xfrm>
            <a:off x="625197" y="3519515"/>
            <a:ext cx="3408859" cy="2684675"/>
            <a:chOff x="6672064" y="1772816"/>
            <a:chExt cx="3816424" cy="3744416"/>
          </a:xfrm>
        </p:grpSpPr>
        <p:sp>
          <p:nvSpPr>
            <p:cNvPr id="285" name="Google Shape;285;p21"/>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86" name="Google Shape;286;p21"/>
            <p:cNvGrpSpPr/>
            <p:nvPr/>
          </p:nvGrpSpPr>
          <p:grpSpPr>
            <a:xfrm>
              <a:off x="6888087" y="1991362"/>
              <a:ext cx="3168009" cy="524439"/>
              <a:chOff x="1102717" y="1772841"/>
              <a:chExt cx="3168009" cy="524439"/>
            </a:xfrm>
          </p:grpSpPr>
          <p:sp>
            <p:nvSpPr>
              <p:cNvPr id="287" name="Google Shape;287;p21"/>
              <p:cNvSpPr txBox="1"/>
              <p:nvPr/>
            </p:nvSpPr>
            <p:spPr>
              <a:xfrm>
                <a:off x="1102717" y="1772841"/>
                <a:ext cx="2897374" cy="40188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a:solidFill>
                      <a:srgbClr val="1959E5"/>
                    </a:solidFill>
                    <a:latin typeface="Microsoft Yahei"/>
                    <a:ea typeface="Microsoft Yahei"/>
                    <a:cs typeface="Microsoft Yahei"/>
                    <a:sym typeface="Microsoft Yahei"/>
                  </a:rPr>
                  <a:t>Education</a:t>
                </a:r>
                <a:endParaRPr lang="en-US" sz="1400" b="1">
                  <a:solidFill>
                    <a:srgbClr val="1959E5"/>
                  </a:solidFill>
                  <a:latin typeface="Microsoft Yahei"/>
                  <a:ea typeface="Microsoft Yahei"/>
                  <a:cs typeface="Microsoft Yahei"/>
                  <a:sym typeface="Microsoft Yahei"/>
                </a:endParaRPr>
              </a:p>
            </p:txBody>
          </p:sp>
          <p:cxnSp>
            <p:nvCxnSpPr>
              <p:cNvPr id="288" name="Google Shape;288;p21"/>
              <p:cNvCxnSpPr/>
              <p:nvPr/>
            </p:nvCxnSpPr>
            <p:spPr>
              <a:xfrm>
                <a:off x="1174726" y="2297280"/>
                <a:ext cx="3096000" cy="0"/>
              </a:xfrm>
              <a:prstGeom prst="straightConnector1">
                <a:avLst/>
              </a:prstGeom>
              <a:noFill/>
              <a:ln w="9525" cap="flat" cmpd="sng">
                <a:solidFill>
                  <a:srgbClr val="1959E5"/>
                </a:solidFill>
                <a:prstDash val="solid"/>
                <a:round/>
                <a:headEnd type="none" w="sm" len="sm"/>
                <a:tailEnd type="none" w="sm" len="sm"/>
              </a:ln>
            </p:spPr>
          </p:cxnSp>
        </p:grpSp>
      </p:grpSp>
      <p:grpSp>
        <p:nvGrpSpPr>
          <p:cNvPr id="289" name="Google Shape;289;p21"/>
          <p:cNvGrpSpPr/>
          <p:nvPr/>
        </p:nvGrpSpPr>
        <p:grpSpPr>
          <a:xfrm>
            <a:off x="4387119" y="3519514"/>
            <a:ext cx="3408858" cy="2684675"/>
            <a:chOff x="6672064" y="1772816"/>
            <a:chExt cx="3816424" cy="3744416"/>
          </a:xfrm>
        </p:grpSpPr>
        <p:sp>
          <p:nvSpPr>
            <p:cNvPr id="290" name="Google Shape;290;p21"/>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91" name="Google Shape;291;p21"/>
            <p:cNvGrpSpPr/>
            <p:nvPr/>
          </p:nvGrpSpPr>
          <p:grpSpPr>
            <a:xfrm>
              <a:off x="6888087" y="1991362"/>
              <a:ext cx="3168009" cy="524439"/>
              <a:chOff x="1102717" y="1772841"/>
              <a:chExt cx="3168009" cy="524439"/>
            </a:xfrm>
          </p:grpSpPr>
          <p:sp>
            <p:nvSpPr>
              <p:cNvPr id="292" name="Google Shape;292;p21"/>
              <p:cNvSpPr txBox="1"/>
              <p:nvPr/>
            </p:nvSpPr>
            <p:spPr>
              <a:xfrm>
                <a:off x="1102717" y="1772841"/>
                <a:ext cx="2897374" cy="40188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a:solidFill>
                      <a:srgbClr val="1959E5"/>
                    </a:solidFill>
                    <a:latin typeface="Microsoft Yahei"/>
                    <a:ea typeface="Microsoft Yahei"/>
                    <a:cs typeface="Microsoft Yahei"/>
                    <a:sym typeface="Microsoft Yahei"/>
                  </a:rPr>
                  <a:t>Default</a:t>
                </a:r>
                <a:endParaRPr lang="en-US" sz="1400" b="1">
                  <a:solidFill>
                    <a:srgbClr val="1959E5"/>
                  </a:solidFill>
                  <a:latin typeface="Microsoft Yahei"/>
                  <a:ea typeface="Microsoft Yahei"/>
                  <a:cs typeface="Microsoft Yahei"/>
                  <a:sym typeface="Microsoft Yahei"/>
                </a:endParaRPr>
              </a:p>
            </p:txBody>
          </p:sp>
          <p:cxnSp>
            <p:nvCxnSpPr>
              <p:cNvPr id="293" name="Google Shape;293;p21"/>
              <p:cNvCxnSpPr/>
              <p:nvPr/>
            </p:nvCxnSpPr>
            <p:spPr>
              <a:xfrm>
                <a:off x="1174726" y="2297280"/>
                <a:ext cx="3096000" cy="0"/>
              </a:xfrm>
              <a:prstGeom prst="straightConnector1">
                <a:avLst/>
              </a:prstGeom>
              <a:noFill/>
              <a:ln w="9525" cap="flat" cmpd="sng">
                <a:solidFill>
                  <a:srgbClr val="1959E5"/>
                </a:solidFill>
                <a:prstDash val="solid"/>
                <a:round/>
                <a:headEnd type="none" w="sm" len="sm"/>
                <a:tailEnd type="none" w="sm" len="sm"/>
              </a:ln>
            </p:spPr>
          </p:cxnSp>
        </p:grpSp>
      </p:grpSp>
      <p:grpSp>
        <p:nvGrpSpPr>
          <p:cNvPr id="294" name="Google Shape;294;p21"/>
          <p:cNvGrpSpPr/>
          <p:nvPr/>
        </p:nvGrpSpPr>
        <p:grpSpPr>
          <a:xfrm>
            <a:off x="8151598" y="3519515"/>
            <a:ext cx="3408859" cy="2684675"/>
            <a:chOff x="6672064" y="1772816"/>
            <a:chExt cx="3816424" cy="3744416"/>
          </a:xfrm>
        </p:grpSpPr>
        <p:sp>
          <p:nvSpPr>
            <p:cNvPr id="295" name="Google Shape;295;p21"/>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96" name="Google Shape;296;p21"/>
            <p:cNvGrpSpPr/>
            <p:nvPr/>
          </p:nvGrpSpPr>
          <p:grpSpPr>
            <a:xfrm>
              <a:off x="6888087" y="1991362"/>
              <a:ext cx="3168009" cy="524439"/>
              <a:chOff x="1102717" y="1772841"/>
              <a:chExt cx="3168009" cy="524439"/>
            </a:xfrm>
          </p:grpSpPr>
          <p:sp>
            <p:nvSpPr>
              <p:cNvPr id="297" name="Google Shape;297;p21"/>
              <p:cNvSpPr txBox="1"/>
              <p:nvPr/>
            </p:nvSpPr>
            <p:spPr>
              <a:xfrm>
                <a:off x="1102717" y="1772841"/>
                <a:ext cx="2897374" cy="40188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a:solidFill>
                      <a:srgbClr val="1959E5"/>
                    </a:solidFill>
                    <a:latin typeface="Microsoft Yahei"/>
                    <a:ea typeface="Microsoft Yahei"/>
                    <a:cs typeface="Microsoft Yahei"/>
                    <a:sym typeface="Microsoft Yahei"/>
                  </a:rPr>
                  <a:t>Housing</a:t>
                </a:r>
                <a:endParaRPr lang="en-US" sz="1400" b="1">
                  <a:solidFill>
                    <a:srgbClr val="1959E5"/>
                  </a:solidFill>
                  <a:latin typeface="Microsoft Yahei"/>
                  <a:ea typeface="Microsoft Yahei"/>
                  <a:cs typeface="Microsoft Yahei"/>
                  <a:sym typeface="Microsoft Yahei"/>
                </a:endParaRPr>
              </a:p>
            </p:txBody>
          </p:sp>
          <p:cxnSp>
            <p:nvCxnSpPr>
              <p:cNvPr id="298" name="Google Shape;298;p21"/>
              <p:cNvCxnSpPr/>
              <p:nvPr/>
            </p:nvCxnSpPr>
            <p:spPr>
              <a:xfrm>
                <a:off x="1174726" y="2297280"/>
                <a:ext cx="3096000" cy="0"/>
              </a:xfrm>
              <a:prstGeom prst="straightConnector1">
                <a:avLst/>
              </a:prstGeom>
              <a:noFill/>
              <a:ln w="9525" cap="flat" cmpd="sng">
                <a:solidFill>
                  <a:srgbClr val="1959E5"/>
                </a:solidFill>
                <a:prstDash val="solid"/>
                <a:round/>
                <a:headEnd type="none" w="sm" len="sm"/>
                <a:tailEnd type="none" w="sm" len="sm"/>
              </a:ln>
            </p:spPr>
          </p:cxnSp>
        </p:grpSp>
      </p:grpSp>
      <p:grpSp>
        <p:nvGrpSpPr>
          <p:cNvPr id="299" name="Google Shape;299;p21"/>
          <p:cNvGrpSpPr/>
          <p:nvPr/>
        </p:nvGrpSpPr>
        <p:grpSpPr>
          <a:xfrm>
            <a:off x="2927649" y="535203"/>
            <a:ext cx="4868327" cy="2684675"/>
            <a:chOff x="6672064" y="1772816"/>
            <a:chExt cx="3816424" cy="3744416"/>
          </a:xfrm>
        </p:grpSpPr>
        <p:sp>
          <p:nvSpPr>
            <p:cNvPr id="300" name="Google Shape;300;p21"/>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01" name="Google Shape;301;p21"/>
            <p:cNvGrpSpPr/>
            <p:nvPr/>
          </p:nvGrpSpPr>
          <p:grpSpPr>
            <a:xfrm>
              <a:off x="6888087" y="1991362"/>
              <a:ext cx="3168009" cy="524439"/>
              <a:chOff x="1102717" y="1772841"/>
              <a:chExt cx="3168009" cy="524439"/>
            </a:xfrm>
          </p:grpSpPr>
          <p:sp>
            <p:nvSpPr>
              <p:cNvPr id="302" name="Google Shape;302;p21"/>
              <p:cNvSpPr txBox="1"/>
              <p:nvPr/>
            </p:nvSpPr>
            <p:spPr>
              <a:xfrm>
                <a:off x="1102717" y="1772841"/>
                <a:ext cx="2897374" cy="40188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a:solidFill>
                      <a:srgbClr val="1959E5"/>
                    </a:solidFill>
                    <a:latin typeface="Microsoft Yahei"/>
                    <a:ea typeface="Microsoft Yahei"/>
                    <a:cs typeface="Microsoft Yahei"/>
                    <a:sym typeface="Microsoft Yahei"/>
                  </a:rPr>
                  <a:t>Job</a:t>
                </a:r>
                <a:endParaRPr lang="en-US" sz="1400" b="1">
                  <a:solidFill>
                    <a:srgbClr val="1959E5"/>
                  </a:solidFill>
                  <a:latin typeface="Microsoft Yahei"/>
                  <a:ea typeface="Microsoft Yahei"/>
                  <a:cs typeface="Microsoft Yahei"/>
                  <a:sym typeface="Microsoft Yahei"/>
                </a:endParaRPr>
              </a:p>
            </p:txBody>
          </p:sp>
          <p:cxnSp>
            <p:nvCxnSpPr>
              <p:cNvPr id="303" name="Google Shape;303;p21"/>
              <p:cNvCxnSpPr/>
              <p:nvPr/>
            </p:nvCxnSpPr>
            <p:spPr>
              <a:xfrm>
                <a:off x="1174726" y="2297280"/>
                <a:ext cx="3096000" cy="0"/>
              </a:xfrm>
              <a:prstGeom prst="straightConnector1">
                <a:avLst/>
              </a:prstGeom>
              <a:noFill/>
              <a:ln w="9525" cap="flat" cmpd="sng">
                <a:solidFill>
                  <a:srgbClr val="1959E5"/>
                </a:solidFill>
                <a:prstDash val="solid"/>
                <a:round/>
                <a:headEnd type="none" w="sm" len="sm"/>
                <a:tailEnd type="none" w="sm" len="sm"/>
              </a:ln>
            </p:spPr>
          </p:cxnSp>
        </p:grpSp>
      </p:grpSp>
      <p:grpSp>
        <p:nvGrpSpPr>
          <p:cNvPr id="304" name="Google Shape;304;p21"/>
          <p:cNvGrpSpPr/>
          <p:nvPr/>
        </p:nvGrpSpPr>
        <p:grpSpPr>
          <a:xfrm>
            <a:off x="8151597" y="533838"/>
            <a:ext cx="3408857" cy="2684675"/>
            <a:chOff x="6672064" y="1772816"/>
            <a:chExt cx="3816424" cy="3744416"/>
          </a:xfrm>
        </p:grpSpPr>
        <p:sp>
          <p:nvSpPr>
            <p:cNvPr id="305" name="Google Shape;305;p21"/>
            <p:cNvSpPr/>
            <p:nvPr/>
          </p:nvSpPr>
          <p:spPr>
            <a:xfrm>
              <a:off x="6672064" y="1772816"/>
              <a:ext cx="3816424" cy="3744416"/>
            </a:xfrm>
            <a:prstGeom prst="rect">
              <a:avLst/>
            </a:prstGeom>
            <a:noFill/>
            <a:ln w="9525" cap="flat" cmpd="sng">
              <a:solidFill>
                <a:srgbClr val="1959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06" name="Google Shape;306;p21"/>
            <p:cNvGrpSpPr/>
            <p:nvPr/>
          </p:nvGrpSpPr>
          <p:grpSpPr>
            <a:xfrm>
              <a:off x="6888087" y="1991362"/>
              <a:ext cx="3168009" cy="524439"/>
              <a:chOff x="1102717" y="1772841"/>
              <a:chExt cx="3168009" cy="524439"/>
            </a:xfrm>
          </p:grpSpPr>
          <p:sp>
            <p:nvSpPr>
              <p:cNvPr id="307" name="Google Shape;307;p21"/>
              <p:cNvSpPr txBox="1"/>
              <p:nvPr/>
            </p:nvSpPr>
            <p:spPr>
              <a:xfrm>
                <a:off x="1102717" y="1772841"/>
                <a:ext cx="2897374" cy="40188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a:solidFill>
                      <a:srgbClr val="1959E5"/>
                    </a:solidFill>
                    <a:latin typeface="Microsoft Yahei"/>
                    <a:ea typeface="Microsoft Yahei"/>
                    <a:cs typeface="Microsoft Yahei"/>
                    <a:sym typeface="Microsoft Yahei"/>
                  </a:rPr>
                  <a:t>Marital</a:t>
                </a:r>
                <a:endParaRPr lang="en-US" sz="1400" b="1">
                  <a:solidFill>
                    <a:srgbClr val="1959E5"/>
                  </a:solidFill>
                  <a:latin typeface="Microsoft Yahei"/>
                  <a:ea typeface="Microsoft Yahei"/>
                  <a:cs typeface="Microsoft Yahei"/>
                  <a:sym typeface="Microsoft Yahei"/>
                </a:endParaRPr>
              </a:p>
            </p:txBody>
          </p:sp>
          <p:cxnSp>
            <p:nvCxnSpPr>
              <p:cNvPr id="308" name="Google Shape;308;p21"/>
              <p:cNvCxnSpPr/>
              <p:nvPr/>
            </p:nvCxnSpPr>
            <p:spPr>
              <a:xfrm>
                <a:off x="1174726" y="2297280"/>
                <a:ext cx="3096000" cy="0"/>
              </a:xfrm>
              <a:prstGeom prst="straightConnector1">
                <a:avLst/>
              </a:prstGeom>
              <a:noFill/>
              <a:ln w="9525" cap="flat" cmpd="sng">
                <a:solidFill>
                  <a:srgbClr val="1959E5"/>
                </a:solidFill>
                <a:prstDash val="solid"/>
                <a:round/>
                <a:headEnd type="none" w="sm" len="sm"/>
                <a:tailEnd type="none" w="sm" len="sm"/>
              </a:ln>
            </p:spPr>
          </p:cxnSp>
        </p:grpSp>
      </p:grpSp>
      <p:pic>
        <p:nvPicPr>
          <p:cNvPr id="309" name="Google Shape;309;p21"/>
          <p:cNvPicPr preferRelativeResize="0"/>
          <p:nvPr/>
        </p:nvPicPr>
        <p:blipFill rotWithShape="1">
          <a:blip r:embed="rId1"/>
          <a:srcRect/>
          <a:stretch>
            <a:fillRect/>
          </a:stretch>
        </p:blipFill>
        <p:spPr>
          <a:xfrm>
            <a:off x="3032898" y="1236415"/>
            <a:ext cx="4657826" cy="1843905"/>
          </a:xfrm>
          <a:prstGeom prst="rect">
            <a:avLst/>
          </a:prstGeom>
          <a:noFill/>
          <a:ln>
            <a:noFill/>
          </a:ln>
        </p:spPr>
      </p:pic>
      <p:pic>
        <p:nvPicPr>
          <p:cNvPr id="310" name="Google Shape;310;p21"/>
          <p:cNvPicPr preferRelativeResize="0"/>
          <p:nvPr/>
        </p:nvPicPr>
        <p:blipFill rotWithShape="1">
          <a:blip r:embed="rId2"/>
          <a:srcRect/>
          <a:stretch>
            <a:fillRect/>
          </a:stretch>
        </p:blipFill>
        <p:spPr>
          <a:xfrm>
            <a:off x="8164662" y="1272720"/>
            <a:ext cx="3253782" cy="1843905"/>
          </a:xfrm>
          <a:prstGeom prst="rect">
            <a:avLst/>
          </a:prstGeom>
          <a:noFill/>
          <a:ln>
            <a:noFill/>
          </a:ln>
        </p:spPr>
      </p:pic>
      <p:pic>
        <p:nvPicPr>
          <p:cNvPr id="311" name="Google Shape;311;p21"/>
          <p:cNvPicPr preferRelativeResize="0"/>
          <p:nvPr/>
        </p:nvPicPr>
        <p:blipFill rotWithShape="1">
          <a:blip r:embed="rId3"/>
          <a:srcRect/>
          <a:stretch>
            <a:fillRect/>
          </a:stretch>
        </p:blipFill>
        <p:spPr>
          <a:xfrm>
            <a:off x="646251" y="4238486"/>
            <a:ext cx="3266649" cy="1912522"/>
          </a:xfrm>
          <a:prstGeom prst="rect">
            <a:avLst/>
          </a:prstGeom>
          <a:noFill/>
          <a:ln>
            <a:noFill/>
          </a:ln>
        </p:spPr>
      </p:pic>
      <p:pic>
        <p:nvPicPr>
          <p:cNvPr id="312" name="Google Shape;312;p21"/>
          <p:cNvPicPr preferRelativeResize="0"/>
          <p:nvPr/>
        </p:nvPicPr>
        <p:blipFill rotWithShape="1">
          <a:blip r:embed="rId4"/>
          <a:srcRect/>
          <a:stretch>
            <a:fillRect/>
          </a:stretch>
        </p:blipFill>
        <p:spPr>
          <a:xfrm>
            <a:off x="4430538" y="4177798"/>
            <a:ext cx="3260186" cy="1973207"/>
          </a:xfrm>
          <a:prstGeom prst="rect">
            <a:avLst/>
          </a:prstGeom>
          <a:noFill/>
          <a:ln>
            <a:noFill/>
          </a:ln>
        </p:spPr>
      </p:pic>
      <p:pic>
        <p:nvPicPr>
          <p:cNvPr id="313" name="Google Shape;313;p21"/>
          <p:cNvPicPr preferRelativeResize="0"/>
          <p:nvPr/>
        </p:nvPicPr>
        <p:blipFill rotWithShape="1">
          <a:blip r:embed="rId5"/>
          <a:srcRect/>
          <a:stretch>
            <a:fillRect/>
          </a:stretch>
        </p:blipFill>
        <p:spPr>
          <a:xfrm>
            <a:off x="8306671" y="4169026"/>
            <a:ext cx="3218526" cy="19819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50">
        <p14:gallery dir="l"/>
      </p:transition>
    </mc:Choice>
    <mc:Fallback>
      <p:transition spd="slow">
        <p:fade/>
      </p:transition>
    </mc:Fallback>
  </mc:AlternateContent>
</p:sld>
</file>

<file path=ppt/theme/theme1.xml><?xml version="1.0" encoding="utf-8"?>
<a:theme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6698</Words>
  <Application>WPS 表格</Application>
  <PresentationFormat>宽屏</PresentationFormat>
  <Paragraphs>335</Paragraphs>
  <Slides>29</Slides>
  <Notes>29</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29</vt:i4>
      </vt:variant>
    </vt:vector>
  </HeadingPairs>
  <TitlesOfParts>
    <vt:vector size="46" baseType="lpstr">
      <vt:lpstr>Arial</vt:lpstr>
      <vt:lpstr>方正书宋_GBK</vt:lpstr>
      <vt:lpstr>Wingdings</vt:lpstr>
      <vt:lpstr>Arial</vt:lpstr>
      <vt:lpstr>Calibri</vt:lpstr>
      <vt:lpstr>Helvetica Neue</vt:lpstr>
      <vt:lpstr>Microsoft Yahei</vt:lpstr>
      <vt:lpstr>Thonburi</vt:lpstr>
      <vt:lpstr>STHeiti</vt:lpstr>
      <vt:lpstr>微软雅黑</vt:lpstr>
      <vt:lpstr>汉仪旗黑</vt:lpstr>
      <vt:lpstr>宋体</vt:lpstr>
      <vt:lpstr>Arial Unicode MS</vt:lpstr>
      <vt:lpstr>汉仪书宋二KW</vt:lpstr>
      <vt:lpstr>Wingdings</vt:lpstr>
      <vt:lpstr>宋体-简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mubai</cp:lastModifiedBy>
  <cp:revision>2</cp:revision>
  <dcterms:created xsi:type="dcterms:W3CDTF">2021-12-07T06:00:40Z</dcterms:created>
  <dcterms:modified xsi:type="dcterms:W3CDTF">2021-12-07T06:00:40Z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2052-2.8.1.4649</vt:lpwstr>
  </property>
</Properties>
</file>